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9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2" r:id="rId6"/>
    <p:sldId id="263" r:id="rId7"/>
    <p:sldId id="285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71" r:id="rId17"/>
    <p:sldId id="264" r:id="rId18"/>
    <p:sldId id="260" r:id="rId19"/>
    <p:sldId id="261" r:id="rId20"/>
    <p:sldId id="265" r:id="rId21"/>
    <p:sldId id="272" r:id="rId22"/>
    <p:sldId id="276" r:id="rId23"/>
    <p:sldId id="266" r:id="rId24"/>
    <p:sldId id="273" r:id="rId25"/>
    <p:sldId id="267" r:id="rId26"/>
    <p:sldId id="274" r:id="rId27"/>
    <p:sldId id="268" r:id="rId28"/>
    <p:sldId id="275" r:id="rId29"/>
    <p:sldId id="269" r:id="rId30"/>
    <p:sldId id="270" r:id="rId3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EFFF"/>
    <a:srgbClr val="DB5A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2258334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14C27-7750-417A-AEAB-A358975420B0}" type="datetime1">
              <a:rPr lang="it-IT" smtClean="0"/>
              <a:t>20/06/2016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BorgoSan Giacomo -  a.s. 2015/2016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 smtClean="0">
                <a:solidFill>
                  <a:schemeClr val="dk2"/>
                </a:solidFill>
              </a:rPr>
              <a:t>‹N›</a:t>
            </a:fld>
            <a:endParaRPr lang="it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402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52D63-80CD-421B-94E3-DF3370C6202E}" type="datetime1">
              <a:rPr lang="it-IT" smtClean="0"/>
              <a:t>20/06/2016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BorgoSan Giacomo -  a.s. 2015/2016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 smtClean="0">
                <a:solidFill>
                  <a:schemeClr val="dk2"/>
                </a:solidFill>
              </a:rPr>
              <a:t>‹N›</a:t>
            </a:fld>
            <a:endParaRPr lang="it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212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C81C-D93C-4D63-9DF3-26ED399E98DD}" type="datetime1">
              <a:rPr lang="it-IT" smtClean="0"/>
              <a:t>20/06/2016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BorgoSan Giacomo -  a.s. 2015/2016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 smtClean="0">
                <a:solidFill>
                  <a:schemeClr val="dk2"/>
                </a:solidFill>
              </a:rPr>
              <a:t>‹N›</a:t>
            </a:fld>
            <a:endParaRPr lang="it" sz="1000">
              <a:solidFill>
                <a:schemeClr val="dk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05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997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22692-D960-4063-9E29-C4BB2B2056EE}" type="datetime1">
              <a:rPr lang="it-IT" smtClean="0"/>
              <a:t>20/06/2016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BorgoSan Giacomo -  a.s. 2015/2016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 smtClean="0">
                <a:solidFill>
                  <a:schemeClr val="dk2"/>
                </a:solidFill>
              </a:rPr>
              <a:t>‹N›</a:t>
            </a:fld>
            <a:endParaRPr lang="it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972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A4F1-51CA-4F14-B574-D511C3760799}" type="datetime1">
              <a:rPr lang="it-IT" smtClean="0"/>
              <a:t>20/06/2016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BorgoSan Giacomo -  a.s. 2015/2016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 smtClean="0">
                <a:solidFill>
                  <a:schemeClr val="dk2"/>
                </a:solidFill>
              </a:rPr>
              <a:t>‹N›</a:t>
            </a:fld>
            <a:endParaRPr lang="it" sz="1000">
              <a:solidFill>
                <a:schemeClr val="dk2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1669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10ED-6257-4B13-92A3-F14411F8FC03}" type="datetime1">
              <a:rPr lang="it-IT" smtClean="0"/>
              <a:t>20/06/2016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BorgoSan Giacomo -  a.s. 2015/2016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 smtClean="0">
                <a:solidFill>
                  <a:schemeClr val="dk2"/>
                </a:solidFill>
              </a:rPr>
              <a:t>‹N›</a:t>
            </a:fld>
            <a:endParaRPr lang="it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435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B8BA3-322E-448C-B9C1-34B8A7FF0851}" type="datetime1">
              <a:rPr lang="it-IT" smtClean="0"/>
              <a:t>20/06/2016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BorgoSan Giacomo -  a.s. 2015/2016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 smtClean="0">
                <a:solidFill>
                  <a:schemeClr val="dk2"/>
                </a:solidFill>
              </a:rPr>
              <a:t>‹N›</a:t>
            </a:fld>
            <a:endParaRPr lang="it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2748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3FAF3-64D2-4D9B-961E-04D9FFAA825A}" type="datetime1">
              <a:rPr lang="it-IT" smtClean="0"/>
              <a:t>20/06/2016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BorgoSan Giacomo -  a.s. 2015/2016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 smtClean="0">
                <a:solidFill>
                  <a:schemeClr val="dk2"/>
                </a:solidFill>
              </a:rPr>
              <a:t>‹N›</a:t>
            </a:fld>
            <a:endParaRPr lang="it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5742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t>‹N›</a:t>
            </a:fld>
            <a:endParaRPr lang="it"/>
          </a:p>
        </p:txBody>
      </p:sp>
    </p:spTree>
    <p:extLst>
      <p:ext uri="{BB962C8B-B14F-4D97-AF65-F5344CB8AC3E}">
        <p14:creationId xmlns:p14="http://schemas.microsoft.com/office/powerpoint/2010/main" val="3785195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6051-B88A-4C01-B10C-757CAC903FFF}" type="datetime1">
              <a:rPr lang="it-IT" smtClean="0"/>
              <a:t>20/06/2016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BorgoSan Giacomo -  a.s. 2015/2016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 smtClean="0">
                <a:solidFill>
                  <a:schemeClr val="dk2"/>
                </a:solidFill>
              </a:rPr>
              <a:t>‹N›</a:t>
            </a:fld>
            <a:endParaRPr lang="it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19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602FD-88E0-4130-8D1A-979D45F0D316}" type="datetime1">
              <a:rPr lang="it-IT" smtClean="0"/>
              <a:t>20/06/2016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BorgoSan Giacomo -  a.s. 2015/2016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 smtClean="0">
                <a:solidFill>
                  <a:schemeClr val="dk2"/>
                </a:solidFill>
              </a:rPr>
              <a:t>‹N›</a:t>
            </a:fld>
            <a:endParaRPr lang="it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957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0055B-95BB-4A2E-AD16-0C10186511E9}" type="datetime1">
              <a:rPr lang="it-IT" smtClean="0"/>
              <a:t>20/06/2016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BorgoSan Giacomo -  a.s. 2015/2016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 smtClean="0">
                <a:solidFill>
                  <a:schemeClr val="dk2"/>
                </a:solidFill>
              </a:rPr>
              <a:t>‹N›</a:t>
            </a:fld>
            <a:endParaRPr lang="it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562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4CFE-EC1F-4A7A-B615-851CEC2E5673}" type="datetime1">
              <a:rPr lang="it-IT" smtClean="0"/>
              <a:t>20/06/2016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BorgoSan Giacomo -  a.s. 2015/2016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 smtClean="0">
                <a:solidFill>
                  <a:schemeClr val="dk2"/>
                </a:solidFill>
              </a:rPr>
              <a:t>‹N›</a:t>
            </a:fld>
            <a:endParaRPr lang="it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326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C747-049A-429A-A1B3-1AEBE0D8CF34}" type="datetime1">
              <a:rPr lang="it-IT" smtClean="0"/>
              <a:t>20/06/2016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BorgoSan Giacomo -  a.s. 2015/2016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 smtClean="0">
                <a:solidFill>
                  <a:schemeClr val="dk2"/>
                </a:solidFill>
              </a:rPr>
              <a:t>‹N›</a:t>
            </a:fld>
            <a:endParaRPr lang="it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098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33AC2-F820-4B0A-A18B-B3D5BF446561}" type="datetime1">
              <a:rPr lang="it-IT" smtClean="0"/>
              <a:t>20/06/2016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BorgoSan Giacomo -  a.s. 2015/2016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 smtClean="0">
                <a:solidFill>
                  <a:schemeClr val="dk2"/>
                </a:solidFill>
              </a:rPr>
              <a:t>‹N›</a:t>
            </a:fld>
            <a:endParaRPr lang="it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083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68E78-0724-47F8-9EF9-42A7A69BF34F}" type="datetime1">
              <a:rPr lang="it-IT" smtClean="0"/>
              <a:t>20/06/2016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BorgoSan Giacomo -  a.s. 2015/2016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 smtClean="0">
                <a:solidFill>
                  <a:schemeClr val="dk2"/>
                </a:solidFill>
              </a:rPr>
              <a:t>‹N›</a:t>
            </a:fld>
            <a:endParaRPr lang="it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98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7E69-9653-4A7B-984C-A95A9E1E4690}" type="datetime1">
              <a:rPr lang="it-IT" smtClean="0"/>
              <a:t>20/06/2016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BorgoSan Giacomo -  a.s. 2015/2016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 smtClean="0">
                <a:solidFill>
                  <a:schemeClr val="dk2"/>
                </a:solidFill>
              </a:rPr>
              <a:t>‹N›</a:t>
            </a:fld>
            <a:endParaRPr lang="it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32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F8941-9D37-4648-8F38-8B2E553983E4}" type="datetime1">
              <a:rPr lang="it-IT" smtClean="0"/>
              <a:t>20/06/2016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Stefania Bonera - IC BorgoSan Giacomo -  a.s. 2015/2016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 smtClean="0">
                <a:solidFill>
                  <a:schemeClr val="dk2"/>
                </a:solidFill>
              </a:rPr>
              <a:t>‹N›</a:t>
            </a:fld>
            <a:endParaRPr lang="it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20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716" r:id="rId17"/>
  </p:sldLayoutIdLst>
  <p:hf hd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jtuJUU5XKaw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/>
        </p:nvSpPr>
        <p:spPr>
          <a:xfrm>
            <a:off x="1102175" y="2528600"/>
            <a:ext cx="7329299" cy="2431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3000" b="1" i="1" dirty="0"/>
          </a:p>
          <a:p>
            <a:pPr lvl="0" rtl="0">
              <a:spcBef>
                <a:spcPts val="0"/>
              </a:spcBef>
              <a:buNone/>
            </a:pPr>
            <a:endParaRPr sz="3000" b="1" dirty="0"/>
          </a:p>
          <a:p>
            <a:pPr lvl="0" rtl="0">
              <a:spcBef>
                <a:spcPts val="0"/>
              </a:spcBef>
              <a:buNone/>
            </a:pPr>
            <a:endParaRPr sz="3000" b="1" dirty="0"/>
          </a:p>
          <a:p>
            <a:pPr lvl="0" algn="ctr">
              <a:spcBef>
                <a:spcPts val="0"/>
              </a:spcBef>
              <a:buNone/>
            </a:pPr>
            <a:r>
              <a:rPr lang="it" sz="3000" b="1" dirty="0"/>
              <a:t>   </a:t>
            </a:r>
            <a:endParaRPr lang="it" sz="3000" b="1" dirty="0">
              <a:solidFill>
                <a:schemeClr val="accent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55" name="Shape 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343106">
            <a:off x="1952693" y="1579495"/>
            <a:ext cx="5410313" cy="1984508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Shape 56"/>
          <p:cNvSpPr txBox="1"/>
          <p:nvPr/>
        </p:nvSpPr>
        <p:spPr>
          <a:xfrm>
            <a:off x="323528" y="123478"/>
            <a:ext cx="4896544" cy="13851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t-IT" sz="3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L’Animatore Digitale</a:t>
            </a:r>
            <a:endParaRPr sz="36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BorgoSan Giacomo -  a.s. 2015/2016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 smtClean="0">
                <a:solidFill>
                  <a:schemeClr val="dk2"/>
                </a:solidFill>
              </a:rPr>
              <a:t>1</a:t>
            </a:fld>
            <a:endParaRPr lang="it" sz="1000">
              <a:solidFill>
                <a:schemeClr val="dk2"/>
              </a:solidFill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16836" y="506897"/>
            <a:ext cx="401584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3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nostra proposta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516835" y="1242393"/>
            <a:ext cx="6808304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it-IT" sz="13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realizzazione di un </a:t>
            </a:r>
            <a:r>
              <a:rPr lang="it-IT" sz="135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atélier</a:t>
            </a:r>
            <a:r>
              <a:rPr lang="it-IT" sz="13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standard, a bassa specializzazione e alta flessibilità</a:t>
            </a:r>
          </a:p>
          <a:p>
            <a:pPr algn="just"/>
            <a:endParaRPr lang="it-IT" sz="135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it-IT" sz="13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spazio modulare e innovativo che prende vita ad ogni suo uso </a:t>
            </a:r>
          </a:p>
          <a:p>
            <a:pPr algn="just"/>
            <a:endParaRPr lang="it-IT" sz="135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it-IT" sz="13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spazio per la creatività e per lo sviluppo delle competenze trasversali</a:t>
            </a:r>
          </a:p>
          <a:p>
            <a:pPr algn="just"/>
            <a:endParaRPr lang="it-IT" sz="135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it-IT" sz="13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luogo aperto ad ogni segmento della scuola, ma non solo; disponibile ad accogliere la comunità civica e associativa del nostro Territorio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endParaRPr lang="it-IT" sz="135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it-IT" sz="13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ambiente in cui gli alunni trovano spazio per sviluppare e riconoscere le loro competenze creative e innovative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endParaRPr lang="it-IT" sz="135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it-IT" sz="13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postazioni mobili che ruotano e si compongono a seconda dell’attività proposta, con vari angoli di progettazione</a:t>
            </a:r>
            <a:endParaRPr lang="it-IT" sz="135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BorgoSan Giacomo -  a.s. 2015/2016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6159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17444" y="606288"/>
            <a:ext cx="744440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3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Aree di sviluppo</a:t>
            </a:r>
          </a:p>
          <a:p>
            <a:endParaRPr lang="it-IT" sz="33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 circuiti e robotica</a:t>
            </a: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 musicale audio/ registrazione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 per produzione e video editing</a:t>
            </a:r>
          </a:p>
          <a:p>
            <a:pPr algn="just"/>
            <a:endParaRPr lang="it-IT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 digitale per creazione di </a:t>
            </a:r>
            <a:r>
              <a:rPr lang="it-IT" sz="2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ebook</a:t>
            </a:r>
            <a:r>
              <a:rPr lang="it-IT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innovativi</a:t>
            </a:r>
            <a:endParaRPr lang="it-IT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350" dirty="0"/>
          </a:p>
          <a:p>
            <a:endParaRPr lang="it-IT" sz="1350" dirty="0"/>
          </a:p>
          <a:p>
            <a:endParaRPr lang="it-IT" sz="1350" dirty="0"/>
          </a:p>
          <a:p>
            <a:endParaRPr lang="it-IT" sz="135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BorgoSan Giacomo -  a.s. 2015/2016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218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95132" y="828965"/>
            <a:ext cx="603305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3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Competenze in progress</a:t>
            </a:r>
          </a:p>
          <a:p>
            <a:pPr algn="just"/>
            <a:endParaRPr lang="it-IT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it-IT" sz="135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IMPARARE AD IMPARE</a:t>
            </a:r>
            <a:r>
              <a:rPr lang="it-IT" sz="13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la conoscenza si crea facendo, secondo la logica didattica del </a:t>
            </a:r>
            <a:r>
              <a:rPr lang="it-IT" sz="135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r>
              <a:rPr lang="it-IT" sz="135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it-IT" sz="135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doing</a:t>
            </a:r>
            <a:endParaRPr lang="it-IT" sz="135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it-IT" sz="135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it-IT" sz="135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COMPETENZA CIVICA E SOCIALE: </a:t>
            </a:r>
            <a:r>
              <a:rPr lang="it-IT" sz="13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imparare a lavorare fianco a fianco, valorizzando anche gli alunni che spesso nelle attività disciplinari risultano ai margini della vita scolastica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endParaRPr lang="it-IT" sz="135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it-IT" sz="135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COMPETENZA DIGITALE</a:t>
            </a:r>
            <a:r>
              <a:rPr lang="it-IT" sz="13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tutti gli aspetti del nuovo </a:t>
            </a:r>
            <a:r>
              <a:rPr lang="it-IT" sz="135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atélier</a:t>
            </a:r>
            <a:r>
              <a:rPr lang="it-IT" sz="13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prevedono un uso creativo degli strumenti informatici e digitali.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endParaRPr lang="it-IT" sz="135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it-IT" sz="135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SPIRITO DI INIZIATIVA ED IMPRENDITORIALITA’: </a:t>
            </a:r>
            <a:r>
              <a:rPr lang="it-IT" sz="13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consentirà agli alunni di sperimentare la possibilità del </a:t>
            </a:r>
            <a:r>
              <a:rPr lang="it-IT" sz="135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lang="it-IT" sz="135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35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solving</a:t>
            </a:r>
            <a:endParaRPr lang="it-IT" sz="135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it-IT" sz="135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BorgoSan Giacomo -  a.s. 2015/2016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728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95739" y="884582"/>
            <a:ext cx="580445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Progettazione partecipata</a:t>
            </a:r>
          </a:p>
          <a:p>
            <a:pPr algn="just"/>
            <a:endParaRPr lang="it-IT" sz="36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Arial" panose="020B0604020202020204" pitchFamily="34" charset="0"/>
              <a:buChar char="•"/>
            </a:pPr>
            <a:r>
              <a:rPr lang="it-IT" sz="2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Alunni</a:t>
            </a:r>
          </a:p>
          <a:p>
            <a:pPr marL="514350" indent="-514350" algn="just">
              <a:buFont typeface="Arial" panose="020B0604020202020204" pitchFamily="34" charset="0"/>
              <a:buChar char="•"/>
            </a:pPr>
            <a:r>
              <a:rPr lang="it-IT" sz="2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Docenti</a:t>
            </a:r>
          </a:p>
          <a:p>
            <a:pPr marL="514350" indent="-514350" algn="just">
              <a:buFont typeface="Arial" panose="020B0604020202020204" pitchFamily="34" charset="0"/>
              <a:buChar char="•"/>
            </a:pPr>
            <a:r>
              <a:rPr lang="it-IT" sz="2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Famiglie</a:t>
            </a:r>
          </a:p>
          <a:p>
            <a:pPr marL="514350" indent="-514350" algn="just">
              <a:buFont typeface="Arial" panose="020B0604020202020204" pitchFamily="34" charset="0"/>
              <a:buChar char="•"/>
            </a:pPr>
            <a:r>
              <a:rPr lang="it-IT" sz="2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Territorio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BorgoSan Giacomo -  a.s. 2015/2016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356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292087" y="675861"/>
            <a:ext cx="5287617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Realizzazione del Progetto</a:t>
            </a:r>
          </a:p>
          <a:p>
            <a:endParaRPr lang="it-IT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Realizzazione di un progetto che preveda l’impiego di ambienti e dispositivi digitali per l’inclusione o l’integrazione in coerenza con la Convenzione delle Nazioni Unite sui diritti delle persone con disabilità e con la normativa italiana (BES) e con il PAI (Piano Annuale per l’</a:t>
            </a:r>
            <a:r>
              <a:rPr lang="it-IT" sz="15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Inclusività</a:t>
            </a:r>
            <a:r>
              <a:rPr lang="it-I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Direttiva Ministeriale del 27 dicembre 2012 e C.M. n. 8 del 2013</a:t>
            </a:r>
          </a:p>
          <a:p>
            <a:pPr algn="just"/>
            <a:endParaRPr lang="it-IT" sz="15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Sede: Scuola Secondaria di Primo Grado, Quinzano d’Oglio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BorgoSan Giacomo -  a.s. 2015/2016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2869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8123" y="470816"/>
            <a:ext cx="6447501" cy="990600"/>
          </a:xfrm>
        </p:spPr>
        <p:txBody>
          <a:bodyPr>
            <a:normAutofit/>
          </a:bodyPr>
          <a:lstStyle/>
          <a:p>
            <a:r>
              <a:rPr lang="it-IT" sz="3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Idee ulteriori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8123" y="1461416"/>
            <a:ext cx="6447501" cy="2910580"/>
          </a:xfrm>
        </p:spPr>
        <p:txBody>
          <a:bodyPr>
            <a:normAutofit/>
          </a:bodyPr>
          <a:lstStyle/>
          <a:p>
            <a:pPr algn="just"/>
            <a:r>
              <a:rPr lang="it-I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Sviluppare uno spazio da autogestire sul sito istituzionale del Comune con una sorta di bollettino audio quindicinale </a:t>
            </a:r>
          </a:p>
          <a:p>
            <a:pPr algn="just"/>
            <a:r>
              <a:rPr lang="it-I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Trovare scuole in Rete </a:t>
            </a:r>
            <a:r>
              <a:rPr lang="it-IT" sz="1500" b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 partner</a:t>
            </a:r>
            <a:endParaRPr lang="it-IT" sz="15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Esporre eventuali lavori multimediali attraverso canali audiovisivi</a:t>
            </a:r>
          </a:p>
          <a:p>
            <a:r>
              <a:rPr lang="it-I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Chiedere cofinanziamenti a vari Enti o sponsor per l’espansione dell’</a:t>
            </a:r>
            <a:r>
              <a:rPr lang="it-IT" sz="15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Atélier</a:t>
            </a:r>
            <a:endParaRPr lang="it-IT" sz="15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Agganciarsi ad un Canale Radio partner</a:t>
            </a:r>
          </a:p>
          <a:p>
            <a:r>
              <a:rPr lang="it-IT" sz="15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Azione #27 del PNSD Biblioteche Innovative ( Bando entro il 14/07/2016)</a:t>
            </a:r>
            <a:r>
              <a:rPr lang="it-IT" dirty="0"/>
              <a:t> </a:t>
            </a:r>
            <a:r>
              <a:rPr lang="it-IT" sz="15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 centri di informazione e documentazione anche in ambito digitale</a:t>
            </a:r>
          </a:p>
          <a:p>
            <a:endParaRPr lang="it-IT" sz="15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BorgoSan Giacomo -  a.s. 2015/2016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258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Shape 1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58772" y="961875"/>
            <a:ext cx="5572750" cy="309172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Shape 151"/>
          <p:cNvSpPr/>
          <p:nvPr/>
        </p:nvSpPr>
        <p:spPr>
          <a:xfrm rot="764515">
            <a:off x="3995453" y="723608"/>
            <a:ext cx="4538067" cy="592277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9900"/>
                </a:solidFill>
                <a:latin typeface="Arial"/>
              </a:rPr>
              <a:t>Grazie per l'attenzione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 smtClean="0"/>
              <a:t>16</a:t>
            </a:fld>
            <a:endParaRPr lang="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372925" y="333525"/>
            <a:ext cx="8520599" cy="1135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it" sz="3000" b="1" dirty="0">
                <a:solidFill>
                  <a:schemeClr val="accent1">
                    <a:lumMod val="75000"/>
                  </a:schemeClr>
                </a:solidFill>
              </a:rPr>
              <a:t>PIANO D’INTERVENTO </a:t>
            </a:r>
          </a:p>
          <a:p>
            <a:pPr lvl="0" algn="ctr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it" sz="3000" b="1" dirty="0">
                <a:solidFill>
                  <a:schemeClr val="accent1">
                    <a:lumMod val="75000"/>
                  </a:schemeClr>
                </a:solidFill>
              </a:rPr>
              <a:t>TRIENNIO 2016-2019</a:t>
            </a:r>
          </a:p>
          <a:p>
            <a:pPr lvl="0">
              <a:spcBef>
                <a:spcPts val="0"/>
              </a:spcBef>
              <a:buNone/>
            </a:pPr>
            <a:endParaRPr sz="3000" b="1" dirty="0"/>
          </a:p>
        </p:txBody>
      </p:sp>
      <p:pic>
        <p:nvPicPr>
          <p:cNvPr id="110" name="Shape 1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52962" y="1708330"/>
            <a:ext cx="3638075" cy="241019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egnaposto numero diapositiva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 smtClean="0"/>
              <a:t>17</a:t>
            </a:fld>
            <a:endParaRPr lang="it"/>
          </a:p>
        </p:txBody>
      </p:sp>
    </p:spTree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73475" y="0"/>
            <a:ext cx="9001200" cy="37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it" sz="3000" b="1" dirty="0">
                <a:solidFill>
                  <a:schemeClr val="accent1">
                    <a:lumMod val="75000"/>
                  </a:schemeClr>
                </a:solidFill>
              </a:rPr>
              <a:t>PIANO D’INTERVENTO</a:t>
            </a:r>
          </a:p>
          <a:p>
            <a:pPr lvl="0" algn="ctr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it" sz="1800" b="1" dirty="0"/>
              <a:t>Prof.ssa Stefania Bonera</a:t>
            </a:r>
          </a:p>
          <a:p>
            <a:pPr lvl="0" algn="ctr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it" sz="1800" b="1" dirty="0"/>
              <a:t>A.S. 2015/16</a:t>
            </a:r>
          </a:p>
          <a:p>
            <a:pPr lvl="0" algn="ctr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84" name="Shape 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67744" y="1679638"/>
            <a:ext cx="4515589" cy="30494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76200">
            <a:solidFill>
              <a:schemeClr val="accent2">
                <a:lumMod val="60000"/>
                <a:lumOff val="40000"/>
              </a:schemeClr>
            </a:solidFill>
          </a:ln>
        </p:spPr>
      </p:pic>
      <p:sp>
        <p:nvSpPr>
          <p:cNvPr id="2" name="Segnaposto numero diapositiva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 smtClean="0"/>
              <a:t>18</a:t>
            </a:fld>
            <a:endParaRPr lang="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435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it" dirty="0">
                <a:solidFill>
                  <a:schemeClr val="accent2">
                    <a:lumMod val="75000"/>
                  </a:schemeClr>
                </a:solidFill>
              </a:rPr>
              <a:t>Il  PTOF d’Istituto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641275" y="2280050"/>
            <a:ext cx="1935600" cy="79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1" name="Shape 91"/>
          <p:cNvSpPr txBox="1"/>
          <p:nvPr/>
        </p:nvSpPr>
        <p:spPr>
          <a:xfrm>
            <a:off x="0" y="679500"/>
            <a:ext cx="2770950" cy="39084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 sz="1800" b="1" dirty="0"/>
              <a:t>2016/17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 b="1" dirty="0"/>
              <a:t>Tematica</a:t>
            </a:r>
            <a:r>
              <a:rPr lang="it" sz="1800" dirty="0"/>
              <a:t>: </a:t>
            </a:r>
          </a:p>
          <a:p>
            <a:pPr lvl="0" rtl="0">
              <a:spcBef>
                <a:spcPts val="0"/>
              </a:spcBef>
              <a:buNone/>
            </a:pPr>
            <a:endParaRPr lang="it" sz="1800" dirty="0"/>
          </a:p>
          <a:p>
            <a:pPr lvl="0" rtl="0">
              <a:spcBef>
                <a:spcPts val="0"/>
              </a:spcBef>
              <a:buNone/>
            </a:pPr>
            <a:r>
              <a:rPr lang="it" sz="1800" dirty="0"/>
              <a:t>Le competenze digitali per l’innovazione 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 dirty="0"/>
              <a:t>metodologica-didattica:Flipped classroom,learning objects, </a:t>
            </a:r>
            <a:r>
              <a:rPr lang="it" sz="1800" dirty="0">
                <a:solidFill>
                  <a:schemeClr val="dk1"/>
                </a:solidFill>
              </a:rPr>
              <a:t> Digital storytelling, </a:t>
            </a:r>
            <a:r>
              <a:rPr lang="it" sz="1800" dirty="0"/>
              <a:t>(1° livello)</a:t>
            </a:r>
          </a:p>
          <a:p>
            <a:pPr lvl="0">
              <a:spcBef>
                <a:spcPts val="0"/>
              </a:spcBef>
              <a:buNone/>
            </a:pPr>
            <a:r>
              <a:rPr lang="it" sz="1800" dirty="0"/>
              <a:t>Opportunità e rischi della rete, prevenzione del Cyberbullismo.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x="2770925" y="679500"/>
            <a:ext cx="3311400" cy="4464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2017/18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Tematica</a:t>
            </a:r>
            <a:r>
              <a:rPr lang="it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 dirty="0"/>
              <a:t>Le competenze digitali per l’innovazione 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 dirty="0"/>
              <a:t>metodologica-didat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 dirty="0"/>
              <a:t>tica:Flipped classroom,learning objects, </a:t>
            </a:r>
            <a:r>
              <a:rPr lang="it" sz="1800" dirty="0">
                <a:solidFill>
                  <a:schemeClr val="dk1"/>
                </a:solidFill>
              </a:rPr>
              <a:t> Digital storytelling, </a:t>
            </a:r>
            <a:r>
              <a:rPr lang="it" sz="1800" dirty="0"/>
              <a:t>(2° livello)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 dirty="0"/>
              <a:t>Opportunità e rischi della rete, prevenzione del Cyberbullismo.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 b="1" dirty="0"/>
              <a:t>Metodologia: </a:t>
            </a:r>
            <a:r>
              <a:rPr lang="it" sz="1800" dirty="0"/>
              <a:t>corsi in modalità blended e sperimentazioni didattiche; social networking</a:t>
            </a:r>
          </a:p>
          <a:p>
            <a:pPr lvl="0" rtl="0">
              <a:spcBef>
                <a:spcPts val="0"/>
              </a:spcBef>
              <a:buNone/>
            </a:pPr>
            <a:endParaRPr sz="1800" dirty="0"/>
          </a:p>
        </p:txBody>
      </p:sp>
      <p:sp>
        <p:nvSpPr>
          <p:cNvPr id="93" name="Shape 93"/>
          <p:cNvSpPr txBox="1"/>
          <p:nvPr/>
        </p:nvSpPr>
        <p:spPr>
          <a:xfrm>
            <a:off x="6082325" y="679550"/>
            <a:ext cx="3061675" cy="4464000"/>
          </a:xfrm>
          <a:prstGeom prst="rect">
            <a:avLst/>
          </a:prstGeom>
          <a:solidFill>
            <a:srgbClr val="D9EFFF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 sz="1800" b="1" dirty="0"/>
              <a:t>2018//19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 b="1" dirty="0"/>
              <a:t>Tematica:</a:t>
            </a:r>
            <a:r>
              <a:rPr lang="it" sz="1800" dirty="0"/>
              <a:t> 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 dirty="0"/>
              <a:t>Coding e pensiero computazionale</a:t>
            </a:r>
          </a:p>
          <a:p>
            <a:pPr lvl="0" rtl="0">
              <a:spcBef>
                <a:spcPts val="0"/>
              </a:spcBef>
              <a:buNone/>
            </a:pPr>
            <a:endParaRPr sz="1800" b="1" dirty="0"/>
          </a:p>
          <a:p>
            <a:pPr lvl="0" rtl="0">
              <a:spcBef>
                <a:spcPts val="0"/>
              </a:spcBef>
              <a:buNone/>
            </a:pPr>
            <a:r>
              <a:rPr lang="it" sz="1800" b="1" dirty="0"/>
              <a:t>Metodologia: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 b="1" dirty="0"/>
              <a:t> </a:t>
            </a:r>
            <a:r>
              <a:rPr lang="it" sz="1800" dirty="0">
                <a:solidFill>
                  <a:schemeClr val="dk1"/>
                </a:solidFill>
              </a:rPr>
              <a:t>corsi in modalità blended e sperimentazioni didattiche; social networking</a:t>
            </a:r>
          </a:p>
          <a:p>
            <a:pPr lvl="0" rtl="0">
              <a:spcBef>
                <a:spcPts val="0"/>
              </a:spcBef>
              <a:buNone/>
            </a:pPr>
            <a:endParaRPr sz="1800" b="1" dirty="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it" sz="1800" b="1" dirty="0">
                <a:solidFill>
                  <a:schemeClr val="dk1"/>
                </a:solidFill>
              </a:rPr>
              <a:t>Valutazioni :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 dirty="0">
                <a:solidFill>
                  <a:schemeClr val="dk1"/>
                </a:solidFill>
              </a:rPr>
              <a:t>indicatori specifici per la ricaduta didattica ed organizzativa</a:t>
            </a:r>
          </a:p>
          <a:p>
            <a:pPr lvl="0" rtl="0">
              <a:spcBef>
                <a:spcPts val="0"/>
              </a:spcBef>
              <a:buNone/>
            </a:pPr>
            <a:endParaRPr sz="1800" b="1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 smtClean="0"/>
              <a:t>19</a:t>
            </a:fld>
            <a:endParaRPr lang="it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311700" y="196925"/>
            <a:ext cx="5388300" cy="1158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-IT" sz="3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PNSD Azione28</a:t>
            </a:r>
            <a:endParaRPr sz="32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it" sz="3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Animatore Digitale</a:t>
            </a:r>
            <a:br>
              <a:rPr lang="it" sz="3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" sz="32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34068" y="2004062"/>
            <a:ext cx="5592496" cy="2284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just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it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docente formato attraverso un percorso  </a:t>
            </a:r>
          </a:p>
          <a:p>
            <a:pPr lvl="0" algn="just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it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dedicato (la formazione è prevista in questo</a:t>
            </a:r>
          </a:p>
          <a:p>
            <a:pPr lvl="0" algn="just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it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 scolastico) che, insieme al dirigente</a:t>
            </a:r>
          </a:p>
          <a:p>
            <a:pPr lvl="0" algn="just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it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scolastico e al DSGA, avrà un ruolo strategico</a:t>
            </a:r>
          </a:p>
          <a:p>
            <a:pPr lvl="0" algn="just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it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nella diffusione dell’innovazione a scuola, a</a:t>
            </a:r>
          </a:p>
          <a:p>
            <a:pPr lvl="0" algn="just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it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partire dai contenuti del PNSD 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64" name="Shape 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10000" y="277425"/>
            <a:ext cx="2750000" cy="1718750"/>
          </a:xfrm>
          <a:prstGeom prst="roundRect">
            <a:avLst>
              <a:gd name="adj" fmla="val 16667"/>
            </a:avLst>
          </a:prstGeom>
          <a:ln>
            <a:solidFill>
              <a:srgbClr val="C0000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Segnaposto numero diapositiva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 smtClean="0"/>
              <a:t>2</a:t>
            </a:fld>
            <a:endParaRPr lang="it"/>
          </a:p>
        </p:txBody>
      </p:sp>
    </p:spTree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435350" y="69775"/>
            <a:ext cx="8520599" cy="6087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25" tIns="91425" rIns="91425" bIns="91425" anchor="t" anchorCtr="0">
            <a:noAutofit/>
          </a:bodyPr>
          <a:lstStyle/>
          <a:p>
            <a:pPr marL="457200" lvl="0" indent="-419100" algn="ctr" rtl="0">
              <a:lnSpc>
                <a:spcPct val="115000"/>
              </a:lnSpc>
              <a:spcBef>
                <a:spcPts val="0"/>
              </a:spcBef>
              <a:buSzPct val="100000"/>
              <a:buAutoNum type="alphaUcParenR"/>
            </a:pPr>
            <a:r>
              <a:rPr lang="it" sz="3000" b="1" dirty="0">
                <a:solidFill>
                  <a:schemeClr val="accent2">
                    <a:lumMod val="75000"/>
                  </a:schemeClr>
                </a:solidFill>
              </a:rPr>
              <a:t>FORMAZIONE INTERNA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224197" y="678464"/>
            <a:ext cx="8520599" cy="4169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 dirty="0">
                <a:solidFill>
                  <a:schemeClr val="accent2">
                    <a:lumMod val="75000"/>
                  </a:schemeClr>
                </a:solidFill>
              </a:rPr>
              <a:t>                                     </a:t>
            </a:r>
            <a:r>
              <a:rPr lang="it" sz="3200" b="1" dirty="0">
                <a:solidFill>
                  <a:schemeClr val="accent2">
                    <a:lumMod val="75000"/>
                  </a:schemeClr>
                </a:solidFill>
              </a:rPr>
              <a:t>A.S. 2015/16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lang="it" b="1" dirty="0">
              <a:solidFill>
                <a:srgbClr val="000000"/>
              </a:solidFill>
            </a:endParaRP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har char="❏"/>
            </a:pPr>
            <a:r>
              <a:rPr lang="it" sz="3200" dirty="0">
                <a:solidFill>
                  <a:srgbClr val="000000"/>
                </a:solidFill>
              </a:rPr>
              <a:t>   formazione di base (</a:t>
            </a:r>
            <a:r>
              <a:rPr lang="it" sz="3200" dirty="0">
                <a:solidFill>
                  <a:schemeClr val="dk1"/>
                </a:solidFill>
              </a:rPr>
              <a:t>strumenti e metodologie innovative)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har char="❏"/>
            </a:pPr>
            <a:r>
              <a:rPr lang="it" sz="3200" dirty="0">
                <a:solidFill>
                  <a:schemeClr val="dk1"/>
                </a:solidFill>
              </a:rPr>
              <a:t> uso del cloud nelle comunicazioni (Google Apps) 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Char char="❏"/>
            </a:pPr>
            <a:r>
              <a:rPr lang="it" sz="3200" dirty="0">
                <a:solidFill>
                  <a:schemeClr val="dk1"/>
                </a:solidFill>
              </a:rPr>
              <a:t> utilizzo di strumenti tecnologici presenti a scuola (lim, pc e tablet).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dk1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 smtClean="0"/>
              <a:t>20</a:t>
            </a:fld>
            <a:endParaRPr lang="it"/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11700" y="123478"/>
            <a:ext cx="8520599" cy="4445397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it-IT" sz="3800" b="1" dirty="0">
                <a:solidFill>
                  <a:schemeClr val="accent2">
                    <a:lumMod val="75000"/>
                  </a:schemeClr>
                </a:solidFill>
              </a:rPr>
              <a:t>A.S. 2016/17</a:t>
            </a:r>
          </a:p>
          <a:p>
            <a:pPr marL="457200" lvl="0" indent="-228600">
              <a:buClr>
                <a:srgbClr val="000000"/>
              </a:buClr>
              <a:buChar char="❏"/>
            </a:pPr>
            <a:r>
              <a:rPr lang="it-IT" sz="3100" dirty="0">
                <a:solidFill>
                  <a:srgbClr val="000000"/>
                </a:solidFill>
              </a:rPr>
              <a:t>formazione avanzata (strumenti e metodologie innovative, uso del </a:t>
            </a:r>
            <a:r>
              <a:rPr lang="it-IT" sz="3100" dirty="0" err="1">
                <a:solidFill>
                  <a:srgbClr val="000000"/>
                </a:solidFill>
              </a:rPr>
              <a:t>cloud</a:t>
            </a:r>
            <a:r>
              <a:rPr lang="it-IT" sz="3100" dirty="0">
                <a:solidFill>
                  <a:srgbClr val="000000"/>
                </a:solidFill>
              </a:rPr>
              <a:t>  e delle piattaforme </a:t>
            </a:r>
            <a:r>
              <a:rPr lang="it-IT" sz="3100" dirty="0" err="1">
                <a:solidFill>
                  <a:srgbClr val="000000"/>
                </a:solidFill>
              </a:rPr>
              <a:t>e.learning</a:t>
            </a:r>
            <a:r>
              <a:rPr lang="it-IT" sz="3100" dirty="0">
                <a:solidFill>
                  <a:srgbClr val="000000"/>
                </a:solidFill>
              </a:rPr>
              <a:t> nella didattica);</a:t>
            </a:r>
          </a:p>
          <a:p>
            <a:pPr marL="457200" lvl="0" indent="-228600">
              <a:buClr>
                <a:srgbClr val="000000"/>
              </a:buClr>
              <a:buChar char="❏"/>
            </a:pPr>
            <a:r>
              <a:rPr lang="it-IT" sz="3100" dirty="0">
                <a:solidFill>
                  <a:srgbClr val="000000"/>
                </a:solidFill>
              </a:rPr>
              <a:t>uso di testi digitali </a:t>
            </a:r>
          </a:p>
          <a:p>
            <a:pPr marL="457200" lvl="0" indent="-228600">
              <a:buClr>
                <a:srgbClr val="000000"/>
              </a:buClr>
              <a:buChar char="❏"/>
            </a:pPr>
            <a:r>
              <a:rPr lang="it-IT" sz="3100" dirty="0">
                <a:solidFill>
                  <a:srgbClr val="000000"/>
                </a:solidFill>
              </a:rPr>
              <a:t>utilizzo di strumenti tecnologici presenti a scuola  (</a:t>
            </a:r>
            <a:r>
              <a:rPr lang="it-IT" sz="3100" dirty="0" err="1">
                <a:solidFill>
                  <a:srgbClr val="000000"/>
                </a:solidFill>
              </a:rPr>
              <a:t>lim</a:t>
            </a:r>
            <a:r>
              <a:rPr lang="it-IT" sz="3100" dirty="0">
                <a:solidFill>
                  <a:srgbClr val="000000"/>
                </a:solidFill>
              </a:rPr>
              <a:t>, pc e </a:t>
            </a:r>
            <a:r>
              <a:rPr lang="it-IT" sz="3100" dirty="0" err="1">
                <a:solidFill>
                  <a:srgbClr val="000000"/>
                </a:solidFill>
              </a:rPr>
              <a:t>tablet</a:t>
            </a:r>
            <a:r>
              <a:rPr lang="it-IT" sz="3100" dirty="0">
                <a:solidFill>
                  <a:srgbClr val="000000"/>
                </a:solidFill>
              </a:rPr>
              <a:t>)</a:t>
            </a:r>
          </a:p>
          <a:p>
            <a:pPr lvl="0">
              <a:buNone/>
            </a:pPr>
            <a:endParaRPr lang="it-IT" sz="3100" b="1" dirty="0">
              <a:solidFill>
                <a:schemeClr val="dk1"/>
              </a:solidFill>
            </a:endParaRPr>
          </a:p>
          <a:p>
            <a:pPr lvl="0" algn="ctr">
              <a:buNone/>
            </a:pPr>
            <a:r>
              <a:rPr lang="it-IT" sz="3800" b="1" dirty="0">
                <a:solidFill>
                  <a:schemeClr val="accent2">
                    <a:lumMod val="75000"/>
                  </a:schemeClr>
                </a:solidFill>
              </a:rPr>
              <a:t>A.S. 2017/18</a:t>
            </a:r>
          </a:p>
          <a:p>
            <a:pPr marL="457200" lvl="0" indent="-228600">
              <a:buClr>
                <a:srgbClr val="000000"/>
              </a:buClr>
              <a:buChar char="❏"/>
            </a:pPr>
            <a:r>
              <a:rPr lang="it-IT" sz="3100" dirty="0">
                <a:solidFill>
                  <a:srgbClr val="000000"/>
                </a:solidFill>
              </a:rPr>
              <a:t>elaborazione di lavori in team attraverso l’uso di tecnologie innovative e condivisione in </a:t>
            </a:r>
            <a:r>
              <a:rPr lang="it-IT" sz="3100" dirty="0" err="1">
                <a:solidFill>
                  <a:srgbClr val="000000"/>
                </a:solidFill>
              </a:rPr>
              <a:t>Repository</a:t>
            </a:r>
            <a:r>
              <a:rPr lang="it-IT" sz="3100" dirty="0">
                <a:solidFill>
                  <a:srgbClr val="000000"/>
                </a:solidFill>
              </a:rPr>
              <a:t>.</a:t>
            </a:r>
          </a:p>
          <a:p>
            <a:pPr marL="457200" lvl="0" indent="-228600">
              <a:buClr>
                <a:srgbClr val="000000"/>
              </a:buClr>
              <a:buChar char="❏"/>
            </a:pPr>
            <a:r>
              <a:rPr lang="it-IT" sz="3100" dirty="0">
                <a:solidFill>
                  <a:srgbClr val="000000"/>
                </a:solidFill>
              </a:rPr>
              <a:t>creazione di reti sul territorio, a livello nazionale e internazionale.</a:t>
            </a:r>
          </a:p>
          <a:p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 smtClean="0"/>
              <a:t>21</a:t>
            </a:fld>
            <a:endParaRPr lang="it"/>
          </a:p>
        </p:txBody>
      </p:sp>
    </p:spTree>
    <p:extLst>
      <p:ext uri="{BB962C8B-B14F-4D97-AF65-F5344CB8AC3E}">
        <p14:creationId xmlns:p14="http://schemas.microsoft.com/office/powerpoint/2010/main" val="29220859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it-IT" sz="3600" b="1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A.S. 2018/19</a:t>
            </a:r>
            <a:br>
              <a:rPr lang="it-IT" b="1" dirty="0">
                <a:solidFill>
                  <a:schemeClr val="dk1"/>
                </a:solidFill>
              </a:rPr>
            </a:b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it-IT" sz="2800" dirty="0" err="1"/>
              <a:t>Coding</a:t>
            </a:r>
            <a:r>
              <a:rPr lang="it-IT" sz="2800" dirty="0"/>
              <a:t> e pensiero computazionale</a:t>
            </a:r>
          </a:p>
          <a:p>
            <a:pPr lvl="0">
              <a:buFont typeface="Wingdings" pitchFamily="2" charset="2"/>
              <a:buChar char="ü"/>
            </a:pPr>
            <a:endParaRPr lang="it-IT" sz="2800" b="1" dirty="0"/>
          </a:p>
          <a:p>
            <a:pPr lvl="0">
              <a:buFont typeface="Wingdings" pitchFamily="2" charset="2"/>
              <a:buChar char="ü"/>
            </a:pPr>
            <a:r>
              <a:rPr lang="it-IT" sz="2800" dirty="0">
                <a:solidFill>
                  <a:schemeClr val="dk1"/>
                </a:solidFill>
              </a:rPr>
              <a:t>Sperimentazioni didattiche</a:t>
            </a:r>
          </a:p>
          <a:p>
            <a:pPr marL="0" lvl="0" indent="0">
              <a:buNone/>
            </a:pPr>
            <a:endParaRPr lang="it-IT" sz="2800" dirty="0">
              <a:solidFill>
                <a:schemeClr val="dk1"/>
              </a:solidFill>
            </a:endParaRPr>
          </a:p>
          <a:p>
            <a:pPr lvl="0">
              <a:buFont typeface="Wingdings" pitchFamily="2" charset="2"/>
              <a:buChar char="ü"/>
            </a:pPr>
            <a:r>
              <a:rPr lang="it-IT" sz="2800" dirty="0">
                <a:solidFill>
                  <a:schemeClr val="dk1"/>
                </a:solidFill>
              </a:rPr>
              <a:t>Condivisione e pubblicizzazione</a:t>
            </a:r>
          </a:p>
          <a:p>
            <a:pPr lvl="0">
              <a:buFont typeface="Wingdings" pitchFamily="2" charset="2"/>
              <a:buChar char="ü"/>
            </a:pPr>
            <a:endParaRPr lang="it-IT" sz="2800" dirty="0">
              <a:solidFill>
                <a:schemeClr val="dk1"/>
              </a:solidFill>
            </a:endParaRPr>
          </a:p>
          <a:p>
            <a:pPr lvl="0">
              <a:buFont typeface="Wingdings" pitchFamily="2" charset="2"/>
              <a:buChar char="ü"/>
            </a:pPr>
            <a:endParaRPr lang="it-IT" sz="2800" dirty="0">
              <a:solidFill>
                <a:schemeClr val="dk1"/>
              </a:solidFill>
            </a:endParaRPr>
          </a:p>
          <a:p>
            <a:pPr lvl="0">
              <a:buNone/>
            </a:pPr>
            <a:endParaRPr lang="it-IT" sz="2800" b="1" dirty="0">
              <a:solidFill>
                <a:schemeClr val="dk1"/>
              </a:solidFill>
            </a:endParaRPr>
          </a:p>
          <a:p>
            <a:pPr lvl="0">
              <a:buNone/>
            </a:pPr>
            <a:endParaRPr lang="it-IT" sz="2800" b="1" dirty="0">
              <a:solidFill>
                <a:schemeClr val="dk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 smtClean="0"/>
              <a:t>22</a:t>
            </a:fld>
            <a:endParaRPr lang="it"/>
          </a:p>
        </p:txBody>
      </p:sp>
    </p:spTree>
    <p:extLst>
      <p:ext uri="{BB962C8B-B14F-4D97-AF65-F5344CB8AC3E}">
        <p14:creationId xmlns:p14="http://schemas.microsoft.com/office/powerpoint/2010/main" val="18130722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231450" y="118750"/>
            <a:ext cx="8681099" cy="1042499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it" sz="3000" b="1" dirty="0">
                <a:solidFill>
                  <a:schemeClr val="accent2">
                    <a:lumMod val="75000"/>
                  </a:schemeClr>
                </a:solidFill>
              </a:rPr>
              <a:t>B) COINVOLGIMENTO DELLA COMUNITA’ SCOLASTICA</a:t>
            </a:r>
          </a:p>
          <a:p>
            <a:pPr lvl="0" rtl="0">
              <a:spcBef>
                <a:spcPts val="0"/>
              </a:spcBef>
              <a:buNone/>
            </a:pPr>
            <a:endParaRPr sz="30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3000" b="1" dirty="0"/>
          </a:p>
          <a:p>
            <a:pPr lvl="0" rtl="0">
              <a:spcBef>
                <a:spcPts val="0"/>
              </a:spcBef>
              <a:buNone/>
            </a:pPr>
            <a:endParaRPr sz="3000" b="1" dirty="0"/>
          </a:p>
          <a:p>
            <a:pPr lvl="0" rtl="0">
              <a:spcBef>
                <a:spcPts val="0"/>
              </a:spcBef>
              <a:buNone/>
            </a:pPr>
            <a:endParaRPr sz="3000" b="1" dirty="0"/>
          </a:p>
          <a:p>
            <a:pPr lvl="0" rtl="0">
              <a:spcBef>
                <a:spcPts val="0"/>
              </a:spcBef>
              <a:buNone/>
            </a:pPr>
            <a:endParaRPr sz="3000" b="1" dirty="0"/>
          </a:p>
          <a:p>
            <a:pPr lvl="0" rtl="0">
              <a:spcBef>
                <a:spcPts val="0"/>
              </a:spcBef>
              <a:buNone/>
            </a:pPr>
            <a:endParaRPr sz="3000" b="1" dirty="0"/>
          </a:p>
          <a:p>
            <a:pPr lvl="0" rtl="0">
              <a:spcBef>
                <a:spcPts val="0"/>
              </a:spcBef>
              <a:buNone/>
            </a:pPr>
            <a:endParaRPr sz="3000" b="1" dirty="0"/>
          </a:p>
          <a:p>
            <a:pPr lvl="0" rtl="0">
              <a:spcBef>
                <a:spcPts val="0"/>
              </a:spcBef>
              <a:buNone/>
            </a:pPr>
            <a:endParaRPr sz="3000" b="1" dirty="0"/>
          </a:p>
          <a:p>
            <a:pPr lvl="0" rtl="0">
              <a:spcBef>
                <a:spcPts val="0"/>
              </a:spcBef>
              <a:buNone/>
            </a:pPr>
            <a:endParaRPr sz="3000" b="1" dirty="0"/>
          </a:p>
          <a:p>
            <a:pPr lvl="0" rtl="0">
              <a:spcBef>
                <a:spcPts val="0"/>
              </a:spcBef>
              <a:buNone/>
            </a:pPr>
            <a:endParaRPr sz="3000" b="1" dirty="0"/>
          </a:p>
          <a:p>
            <a:pPr lvl="0" rtl="0">
              <a:spcBef>
                <a:spcPts val="0"/>
              </a:spcBef>
              <a:buNone/>
            </a:pPr>
            <a:endParaRPr sz="3000" b="1" dirty="0"/>
          </a:p>
          <a:p>
            <a:pPr lvl="0" rtl="0">
              <a:spcBef>
                <a:spcPts val="0"/>
              </a:spcBef>
              <a:buNone/>
            </a:pPr>
            <a:endParaRPr sz="3000" b="1" dirty="0"/>
          </a:p>
          <a:p>
            <a:pPr lvl="0" rtl="0">
              <a:spcBef>
                <a:spcPts val="0"/>
              </a:spcBef>
              <a:buNone/>
            </a:pPr>
            <a:endParaRPr sz="3000" b="1" dirty="0"/>
          </a:p>
          <a:p>
            <a:pPr lvl="0" rtl="0">
              <a:spcBef>
                <a:spcPts val="0"/>
              </a:spcBef>
              <a:buNone/>
            </a:pPr>
            <a:endParaRPr sz="3000" b="1" dirty="0"/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391950" y="1353775"/>
            <a:ext cx="8520599" cy="3571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3200" b="1" dirty="0">
                <a:solidFill>
                  <a:schemeClr val="accent1">
                    <a:lumMod val="75000"/>
                  </a:schemeClr>
                </a:solidFill>
              </a:rPr>
              <a:t>A.S. 2016/17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Char char="❏"/>
            </a:pPr>
            <a:r>
              <a:rPr lang="it" dirty="0">
                <a:solidFill>
                  <a:srgbClr val="000000"/>
                </a:solidFill>
              </a:rPr>
              <a:t>utilizzo di una piattaforma online per la condivisione di attività didattiche e nuove forme di sperimentazione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dk1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 smtClean="0"/>
              <a:t>23</a:t>
            </a:fld>
            <a:endParaRPr lang="it"/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3200" b="1" dirty="0"/>
              <a:t>                               </a:t>
            </a:r>
            <a:r>
              <a:rPr lang="it-IT" sz="3200" b="1" dirty="0">
                <a:solidFill>
                  <a:schemeClr val="accent1">
                    <a:lumMod val="75000"/>
                  </a:schemeClr>
                </a:solidFill>
              </a:rPr>
              <a:t>A.S. 2018/19</a:t>
            </a:r>
          </a:p>
          <a:p>
            <a:r>
              <a:rPr lang="it-IT" sz="3200" dirty="0"/>
              <a:t>promuovere nuovi acquisti di tecnologie </a:t>
            </a:r>
          </a:p>
          <a:p>
            <a:r>
              <a:rPr lang="it-IT" sz="3200" dirty="0"/>
              <a:t>sperimentazione di tecnologie e metodologie sempre più innovative.(</a:t>
            </a:r>
            <a:r>
              <a:rPr lang="it-IT" sz="3200" dirty="0" err="1"/>
              <a:t>Flipped</a:t>
            </a:r>
            <a:r>
              <a:rPr lang="it-IT" sz="3200" dirty="0"/>
              <a:t> </a:t>
            </a:r>
            <a:r>
              <a:rPr lang="it-IT" sz="3200" dirty="0" err="1"/>
              <a:t>classroom</a:t>
            </a:r>
            <a:r>
              <a:rPr lang="it-IT" sz="3200" dirty="0"/>
              <a:t>, EAS, </a:t>
            </a:r>
            <a:r>
              <a:rPr lang="it-IT" sz="3200" dirty="0" err="1"/>
              <a:t>spaced</a:t>
            </a:r>
            <a:r>
              <a:rPr lang="it-IT" sz="3200" dirty="0"/>
              <a:t> </a:t>
            </a:r>
            <a:r>
              <a:rPr lang="it-IT" sz="3200" dirty="0" err="1"/>
              <a:t>learning</a:t>
            </a:r>
            <a:r>
              <a:rPr lang="it-IT" sz="3200" dirty="0"/>
              <a:t>.)</a:t>
            </a:r>
          </a:p>
          <a:p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 smtClean="0"/>
              <a:t>24</a:t>
            </a:fld>
            <a:endParaRPr lang="it"/>
          </a:p>
        </p:txBody>
      </p:sp>
    </p:spTree>
    <p:extLst>
      <p:ext uri="{BB962C8B-B14F-4D97-AF65-F5344CB8AC3E}">
        <p14:creationId xmlns:p14="http://schemas.microsoft.com/office/powerpoint/2010/main" val="23466502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472075" y="204475"/>
            <a:ext cx="8520599" cy="6087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it" sz="3000" b="1" dirty="0">
                <a:solidFill>
                  <a:schemeClr val="accent2">
                    <a:lumMod val="75000"/>
                  </a:schemeClr>
                </a:solidFill>
              </a:rPr>
              <a:t>C) CREAZIONE DI SOLUZIONI INNOVATIVE</a:t>
            </a:r>
          </a:p>
          <a:p>
            <a:pPr lvl="0" rtl="0">
              <a:spcBef>
                <a:spcPts val="0"/>
              </a:spcBef>
              <a:buNone/>
            </a:pPr>
            <a:endParaRPr sz="3000" b="1" dirty="0"/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311700" y="813175"/>
            <a:ext cx="8520599" cy="341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</a:endParaRPr>
          </a:p>
          <a:p>
            <a:pPr lvl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3200" b="1" dirty="0">
                <a:solidFill>
                  <a:schemeClr val="accent1">
                    <a:lumMod val="75000"/>
                  </a:schemeClr>
                </a:solidFill>
              </a:rPr>
              <a:t>A.S. 2016/17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</a:endParaRP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Char char="❏"/>
            </a:pPr>
            <a:r>
              <a:rPr lang="it" dirty="0">
                <a:solidFill>
                  <a:schemeClr val="dk1"/>
                </a:solidFill>
              </a:rPr>
              <a:t>Ricognizione della dotazione tecnologica di Istituto e sua implementazione anche con l’accesso ai fondi PON-FESR</a:t>
            </a:r>
            <a:r>
              <a:rPr lang="it" dirty="0">
                <a:solidFill>
                  <a:srgbClr val="000000"/>
                </a:solidFill>
              </a:rPr>
              <a:t>;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Char char="❏"/>
            </a:pPr>
            <a:r>
              <a:rPr lang="it" dirty="0">
                <a:solidFill>
                  <a:schemeClr val="dk1"/>
                </a:solidFill>
              </a:rPr>
              <a:t>estensione della rete wi-fi di Istituto; 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Char char="❏"/>
            </a:pPr>
            <a:r>
              <a:rPr lang="it" dirty="0">
                <a:solidFill>
                  <a:schemeClr val="dk1"/>
                </a:solidFill>
              </a:rPr>
              <a:t>creazione di una doppia rete docenti-alunni.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 smtClean="0"/>
              <a:t>25</a:t>
            </a:fld>
            <a:endParaRPr lang="it"/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it-IT" dirty="0"/>
              <a:t>pubblicizzazione fra i docenti delle pratiche didattiche utilizzate nella </a:t>
            </a:r>
            <a:r>
              <a:rPr lang="it-IT" dirty="0" err="1"/>
              <a:t>Cl@sse</a:t>
            </a:r>
            <a:r>
              <a:rPr lang="it-IT" dirty="0"/>
              <a:t> 2.0;</a:t>
            </a:r>
          </a:p>
          <a:p>
            <a:pPr>
              <a:buFont typeface="Wingdings" pitchFamily="2" charset="2"/>
              <a:buChar char="Ø"/>
            </a:pPr>
            <a:r>
              <a:rPr lang="it-IT" dirty="0"/>
              <a:t>selezione e presentazione di web-</a:t>
            </a:r>
            <a:r>
              <a:rPr lang="it-IT" dirty="0" err="1"/>
              <a:t>app</a:t>
            </a:r>
            <a:r>
              <a:rPr lang="it-IT" dirty="0"/>
              <a:t>, strumenti di condivisione, di </a:t>
            </a:r>
            <a:r>
              <a:rPr lang="it-IT" dirty="0" err="1"/>
              <a:t>repository</a:t>
            </a:r>
            <a:r>
              <a:rPr lang="it-IT" dirty="0"/>
              <a:t> di documenti, forum, blog e classi virtuali;</a:t>
            </a:r>
          </a:p>
          <a:p>
            <a:pPr>
              <a:buFont typeface="Wingdings" pitchFamily="2" charset="2"/>
              <a:buChar char="Ø"/>
            </a:pPr>
            <a:r>
              <a:rPr lang="it-IT" dirty="0"/>
              <a:t>sviluppo del pensiero computazionale: introduzione al </a:t>
            </a:r>
            <a:r>
              <a:rPr lang="it-IT" dirty="0" err="1"/>
              <a:t>coding</a:t>
            </a:r>
            <a:r>
              <a:rPr lang="it-IT" dirty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it-IT" dirty="0"/>
              <a:t>coordinamento delle iniziative digitali per l’inclusione.</a:t>
            </a:r>
          </a:p>
          <a:p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 smtClean="0"/>
              <a:t>26</a:t>
            </a:fld>
            <a:endParaRPr lang="it"/>
          </a:p>
        </p:txBody>
      </p:sp>
    </p:spTree>
    <p:extLst>
      <p:ext uri="{BB962C8B-B14F-4D97-AF65-F5344CB8AC3E}">
        <p14:creationId xmlns:p14="http://schemas.microsoft.com/office/powerpoint/2010/main" val="32656690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472075" y="82000"/>
            <a:ext cx="8520599" cy="6087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it" sz="3000" b="1" dirty="0">
                <a:solidFill>
                  <a:schemeClr val="accent2">
                    <a:lumMod val="75000"/>
                  </a:schemeClr>
                </a:solidFill>
              </a:rPr>
              <a:t>CREAZIONE DI SOLUZIONI INNOVATIVE</a:t>
            </a:r>
          </a:p>
          <a:p>
            <a:pPr lvl="0" rtl="0">
              <a:spcBef>
                <a:spcPts val="0"/>
              </a:spcBef>
              <a:buNone/>
            </a:pPr>
            <a:endParaRPr sz="3000" b="1" dirty="0"/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311700" y="690700"/>
            <a:ext cx="8520599" cy="418530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rgbClr val="000000"/>
              </a:solidFill>
            </a:endParaRPr>
          </a:p>
          <a:p>
            <a:pPr lvl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3200" b="1" dirty="0">
                <a:solidFill>
                  <a:schemeClr val="accent1">
                    <a:lumMod val="75000"/>
                  </a:schemeClr>
                </a:solidFill>
              </a:rPr>
              <a:t>A.S. 2017/18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</a:endParaRP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Char char="❏"/>
            </a:pPr>
            <a:r>
              <a:rPr lang="it" dirty="0">
                <a:solidFill>
                  <a:schemeClr val="dk1"/>
                </a:solidFill>
              </a:rPr>
              <a:t>monitorare curricola verticali per la costruzione di competenze digitali, trasversali o calati nelle discipline</a:t>
            </a:r>
            <a:r>
              <a:rPr lang="it" dirty="0">
                <a:solidFill>
                  <a:srgbClr val="000000"/>
                </a:solidFill>
              </a:rPr>
              <a:t>;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Char char="❏"/>
            </a:pPr>
            <a:r>
              <a:rPr lang="it" dirty="0">
                <a:solidFill>
                  <a:schemeClr val="dk1"/>
                </a:solidFill>
              </a:rPr>
              <a:t>coordinamento delle iniziative digitali per l’inclusione.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Char char="❏"/>
            </a:pPr>
            <a:r>
              <a:rPr lang="it" dirty="0">
                <a:solidFill>
                  <a:schemeClr val="dk1"/>
                </a:solidFill>
              </a:rPr>
              <a:t>promuovere attività di coding utilizzando software dedicati (Scratch);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Char char="❏"/>
            </a:pPr>
            <a:r>
              <a:rPr lang="it" dirty="0">
                <a:solidFill>
                  <a:schemeClr val="dk1"/>
                </a:solidFill>
              </a:rPr>
              <a:t>sperimentazione di nuove metodologie nella didattica: webquest, flipped classroom; EAS.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 smtClean="0"/>
              <a:t>27</a:t>
            </a:fld>
            <a:endParaRPr lang="it"/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23528" y="987574"/>
            <a:ext cx="8520599" cy="341640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it-IT" dirty="0"/>
              <a:t> educazione ai media e ai social network; utilizzo dei social nella didattica tramite adesione a progetti specifici e </a:t>
            </a:r>
            <a:r>
              <a:rPr lang="it-IT" dirty="0" err="1"/>
              <a:t>peer-education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  <a:p>
            <a:pPr>
              <a:buFont typeface="Wingdings" pitchFamily="2" charset="2"/>
              <a:buChar char="ü"/>
            </a:pPr>
            <a:r>
              <a:rPr lang="it-IT" dirty="0"/>
              <a:t>promuovere la collaborazione e la comunicazione in rete: le piattaforme digitali scolastiche come ambienti di collaborazione fra docenti e studenti (es. piattaforma </a:t>
            </a:r>
            <a:r>
              <a:rPr lang="it-IT" dirty="0" err="1"/>
              <a:t>Edmodo</a:t>
            </a:r>
            <a:r>
              <a:rPr lang="it-IT" dirty="0"/>
              <a:t>);</a:t>
            </a:r>
          </a:p>
          <a:p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 smtClean="0"/>
              <a:t>28</a:t>
            </a:fld>
            <a:endParaRPr lang="it"/>
          </a:p>
        </p:txBody>
      </p:sp>
    </p:spTree>
    <p:extLst>
      <p:ext uri="{BB962C8B-B14F-4D97-AF65-F5344CB8AC3E}">
        <p14:creationId xmlns:p14="http://schemas.microsoft.com/office/powerpoint/2010/main" val="36494655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311700" y="1"/>
            <a:ext cx="8520599" cy="444462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3200" b="1" dirty="0">
                <a:solidFill>
                  <a:schemeClr val="accent1">
                    <a:lumMod val="75000"/>
                  </a:schemeClr>
                </a:solidFill>
              </a:rPr>
              <a:t>A.S.2018/19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lang="it" b="1" dirty="0">
              <a:solidFill>
                <a:srgbClr val="000000"/>
              </a:solidFill>
            </a:endParaRP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Char char="❏"/>
            </a:pPr>
            <a:r>
              <a:rPr lang="it" dirty="0">
                <a:solidFill>
                  <a:schemeClr val="dk1"/>
                </a:solidFill>
              </a:rPr>
              <a:t>potenziamento del pensiero computazionale anche attraverso esperienze di robotica educativa;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Char char="❏"/>
            </a:pPr>
            <a:r>
              <a:rPr lang="it" dirty="0">
                <a:solidFill>
                  <a:schemeClr val="dk1"/>
                </a:solidFill>
              </a:rPr>
              <a:t>costruire contenuti digitali da utilizzare in classe o fra classi diverse;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Char char="❏"/>
            </a:pPr>
            <a:r>
              <a:rPr lang="it" dirty="0">
                <a:solidFill>
                  <a:schemeClr val="dk1"/>
                </a:solidFill>
              </a:rPr>
              <a:t>coordinamento delle iniziative digitali per l’inclusione.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Char char="❏"/>
            </a:pPr>
            <a:r>
              <a:rPr lang="it" dirty="0">
                <a:solidFill>
                  <a:schemeClr val="dk1"/>
                </a:solidFill>
              </a:rPr>
              <a:t>sperimentazione di nuove metodologie nella didattica: webquest, flipped classroom;EAS.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Char char="❏"/>
            </a:pPr>
            <a:r>
              <a:rPr lang="it" dirty="0">
                <a:solidFill>
                  <a:schemeClr val="dk1"/>
                </a:solidFill>
              </a:rPr>
              <a:t>promuovere la collaborazione e la comunicazione in rete: dalle piattaforme digitali scolastiche alle comunità virtuali di pratica e di ricerca (es. progetti Etwinning).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 smtClean="0"/>
              <a:t>29</a:t>
            </a:fld>
            <a:endParaRPr lang="it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311701" y="296100"/>
            <a:ext cx="4260300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it" sz="3600" dirty="0">
                <a:solidFill>
                  <a:schemeClr val="accent2">
                    <a:lumMod val="75000"/>
                  </a:schemeClr>
                </a:solidFill>
              </a:rPr>
              <a:t>ANIMATORE DIGITALE</a:t>
            </a:r>
          </a:p>
          <a:p>
            <a:pPr lvl="0" algn="ctr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endParaRPr sz="3600" dirty="0"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311700" y="1851669"/>
            <a:ext cx="8226599" cy="317170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it" sz="2200" b="1" dirty="0">
                <a:solidFill>
                  <a:schemeClr val="accent2">
                    <a:lumMod val="75000"/>
                  </a:schemeClr>
                </a:solidFill>
              </a:rPr>
              <a:t>coordina</a:t>
            </a:r>
            <a:r>
              <a:rPr lang="it" sz="2200" dirty="0">
                <a:solidFill>
                  <a:schemeClr val="dk1"/>
                </a:solidFill>
              </a:rPr>
              <a:t> la diffusione dell’innovazione a scuola e le attività del PNSD, comprese quelle previste nel PTOF d’Istituto; </a:t>
            </a:r>
          </a:p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it" sz="2200" dirty="0">
                <a:solidFill>
                  <a:schemeClr val="dk1"/>
                </a:solidFill>
              </a:rPr>
              <a:t>è una figura di </a:t>
            </a:r>
            <a:r>
              <a:rPr lang="it" sz="2200" b="1" dirty="0">
                <a:solidFill>
                  <a:schemeClr val="accent2">
                    <a:lumMod val="75000"/>
                  </a:schemeClr>
                </a:solidFill>
              </a:rPr>
              <a:t>sistema</a:t>
            </a:r>
            <a:r>
              <a:rPr lang="it" sz="2200" b="1" dirty="0">
                <a:solidFill>
                  <a:schemeClr val="dk1"/>
                </a:solidFill>
              </a:rPr>
              <a:t> </a:t>
            </a:r>
            <a:r>
              <a:rPr lang="it" sz="2200" dirty="0">
                <a:solidFill>
                  <a:schemeClr val="dk1"/>
                </a:solidFill>
              </a:rPr>
              <a:t>e non di  supporto tecnico (per il quale il PNSD prevede un’azione dedicata);</a:t>
            </a:r>
          </a:p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it" sz="2200" b="1" dirty="0">
                <a:solidFill>
                  <a:schemeClr val="accent2">
                    <a:lumMod val="75000"/>
                  </a:schemeClr>
                </a:solidFill>
              </a:rPr>
              <a:t>collabora</a:t>
            </a:r>
            <a:r>
              <a:rPr lang="it" sz="2200" dirty="0">
                <a:solidFill>
                  <a:schemeClr val="dk1"/>
                </a:solidFill>
              </a:rPr>
              <a:t> con l’intero staff della scuola e in particolare con gruppi di lavoro, operatori della scuola, dirigente, DSGA, soggetti anche esterni alla scuola, </a:t>
            </a:r>
          </a:p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it" sz="2200" b="1" dirty="0">
                <a:solidFill>
                  <a:schemeClr val="accent2">
                    <a:lumMod val="75000"/>
                  </a:schemeClr>
                </a:solidFill>
              </a:rPr>
              <a:t>si coordina </a:t>
            </a:r>
            <a:r>
              <a:rPr lang="it" sz="2200" dirty="0">
                <a:solidFill>
                  <a:schemeClr val="dk1"/>
                </a:solidFill>
              </a:rPr>
              <a:t>con altri animatori digitali del territorio, anche attraverso specifici gruppi di lavoro.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71" name="Shape 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11960" y="323371"/>
            <a:ext cx="2822404" cy="11133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Segnaposto numero diapositiva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 smtClean="0"/>
              <a:t>3</a:t>
            </a:fld>
            <a:endParaRPr lang="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311700" y="648425"/>
            <a:ext cx="8520599" cy="3898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 sz="2800" dirty="0">
                <a:solidFill>
                  <a:srgbClr val="000000"/>
                </a:solidFill>
              </a:rPr>
              <a:t>Nel triennio è prevista anche la partecipazione ad eventuali progetti nazionali o internazionali inerenti ad azioni o progetti riguardanti la diffusione del digitale a scuola e le azioni del PSND.</a:t>
            </a:r>
          </a:p>
          <a:p>
            <a:pPr lvl="0">
              <a:spcBef>
                <a:spcPts val="0"/>
              </a:spcBef>
              <a:buNone/>
            </a:pPr>
            <a:r>
              <a:rPr lang="it" sz="2800" dirty="0">
                <a:solidFill>
                  <a:srgbClr val="000000"/>
                </a:solidFill>
              </a:rPr>
              <a:t>Le varie azioni  elencate saranno sempre elaborate e coordinate   insieme alle figure di sistema e al Collegio Docenti e potranno subire variazioni o aggiornamenti in base alle esigenze dell’Istituto.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 smtClean="0"/>
              <a:t>30</a:t>
            </a:fld>
            <a:endParaRPr lang="it"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57525" y="2388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t" sz="3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 è il suo profilo?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57525" y="1059582"/>
            <a:ext cx="6132508" cy="388843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74650" algn="just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it" sz="20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Stimola la </a:t>
            </a:r>
            <a:r>
              <a:rPr lang="it" sz="2000" u="sng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 interna</a:t>
            </a:r>
            <a:r>
              <a:rPr lang="it" sz="20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della scuola rispetto agli ambiti del PNSD, attraverso l’organizzazione di laboratori formativi e la partecipazione dei docenti alle attività formative;</a:t>
            </a:r>
          </a:p>
          <a:p>
            <a:pPr marL="457200" lvl="0" indent="-374650" algn="just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it" sz="2000" u="sng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coinvolge la comunità scolastica sui temi del PNSD</a:t>
            </a:r>
            <a:r>
              <a:rPr lang="it" sz="20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favorendo la partecipazione attiva degli studenti anche aprendo i momenti formativi alle famiglie e ad altri attori del territorio;</a:t>
            </a: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it" sz="20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 e</a:t>
            </a:r>
            <a:r>
              <a:rPr lang="it" sz="2000" u="sng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diffonde metodologie e strumenti tecnologici innovativi </a:t>
            </a:r>
            <a:r>
              <a:rPr lang="it" sz="20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(uso di tecnologie esistenti nella scuola, laboratori di coding, informazione sulle buone pratiche).</a:t>
            </a:r>
          </a:p>
        </p:txBody>
      </p:sp>
      <p:pic>
        <p:nvPicPr>
          <p:cNvPr id="78" name="Shape 7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88224" y="101182"/>
            <a:ext cx="1962663" cy="14624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Segnaposto numero diapositiva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 smtClean="0"/>
              <a:t>4</a:t>
            </a:fld>
            <a:endParaRPr lang="it"/>
          </a:p>
        </p:txBody>
      </p:sp>
    </p:spTree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323528" y="1204076"/>
            <a:ext cx="5700460" cy="381594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it-IT" sz="24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it" sz="24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it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pubblicizzazione e socializzazione </a:t>
            </a:r>
            <a:r>
              <a:rPr lang="it" sz="24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i docenti del PNSD, attraverso la pubblicazione sul sito dei documenti relativi al PNSD ;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la ricognizione per mezzo di </a:t>
            </a:r>
            <a:r>
              <a:rPr lang="it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questionari</a:t>
            </a:r>
            <a:r>
              <a:rPr lang="it" sz="24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rapporto docenti e digitale (conoscenza dei vari strumenti a disposizione, eventuale utilizzo) e ricognizione di hardware e software presente nei vari plessi;</a:t>
            </a:r>
          </a:p>
          <a:p>
            <a:pPr marL="495300" lvl="0" indent="-2984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endParaRPr sz="2400" dirty="0">
              <a:solidFill>
                <a:schemeClr val="dk1"/>
              </a:solidFill>
            </a:endParaRPr>
          </a:p>
          <a:p>
            <a:pPr marL="495300" lvl="0" indent="-2984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endParaRPr sz="2400" dirty="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pic>
        <p:nvPicPr>
          <p:cNvPr id="99" name="Shape 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465160">
            <a:off x="7445068" y="3678101"/>
            <a:ext cx="1531083" cy="1100624"/>
          </a:xfrm>
          <a:prstGeom prst="roundRect">
            <a:avLst>
              <a:gd name="adj" fmla="val 16667"/>
            </a:avLst>
          </a:prstGeom>
          <a:ln>
            <a:solidFill>
              <a:srgbClr val="C0000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CasellaDiTesto 1"/>
          <p:cNvSpPr txBox="1"/>
          <p:nvPr/>
        </p:nvSpPr>
        <p:spPr>
          <a:xfrm>
            <a:off x="323528" y="267495"/>
            <a:ext cx="51125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kern="1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COME ?</a:t>
            </a:r>
          </a:p>
          <a:p>
            <a:r>
              <a:rPr lang="it-IT" sz="2400" kern="1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Attraverso……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 smtClean="0"/>
              <a:t>5</a:t>
            </a:fld>
            <a:endParaRPr lang="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251521" y="339502"/>
            <a:ext cx="5976664" cy="324036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572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AutoNum type="arabicPeriod" startAt="3"/>
            </a:pPr>
            <a:r>
              <a:rPr lang="it" sz="24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l’analisi dei bisogni e delle richieste dei docenti dell’istituto anche in base alla ricognizione e ai risultati del RAV;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endParaRPr sz="24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AutoNum type="arabicPeriod" startAt="4"/>
            </a:pPr>
            <a:r>
              <a:rPr lang="it-IT" sz="24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it" sz="24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partecipazione a bandi nazionali, europei ed internazionali  riguardanti la diffusione del digitale a scuola e le azioni del PSND;</a:t>
            </a:r>
          </a:p>
          <a:p>
            <a:pPr marL="457200" lvl="0" indent="-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AutoNum type="arabicPeriod" startAt="4"/>
            </a:pPr>
            <a:endParaRPr lang="it" sz="2400" dirty="0">
              <a:solidFill>
                <a:schemeClr val="dk1"/>
              </a:solidFill>
            </a:endParaRPr>
          </a:p>
          <a:p>
            <a:pPr marL="457200" lvl="0" indent="-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AutoNum type="arabicPeriod" startAt="4"/>
            </a:pPr>
            <a:endParaRPr lang="it" sz="2400" dirty="0">
              <a:solidFill>
                <a:schemeClr val="dk1"/>
              </a:solidFill>
            </a:endParaRPr>
          </a:p>
          <a:p>
            <a:pPr marL="495300" lvl="0" indent="-228600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 smtClean="0"/>
              <a:t>6</a:t>
            </a:fld>
            <a:endParaRPr lang="it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Stefania Bonera - IC </a:t>
            </a:r>
            <a:r>
              <a:rPr lang="it-IT" dirty="0" err="1"/>
              <a:t>BorgoSan</a:t>
            </a:r>
            <a:r>
              <a:rPr lang="it-IT" dirty="0"/>
              <a:t> Giacomo -  </a:t>
            </a:r>
            <a:r>
              <a:rPr lang="it-IT" dirty="0" err="1"/>
              <a:t>a.s.</a:t>
            </a:r>
            <a:r>
              <a:rPr lang="it-IT" dirty="0"/>
              <a:t> 2015/2016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 smtClean="0">
                <a:solidFill>
                  <a:schemeClr val="dk2"/>
                </a:solidFill>
              </a:rPr>
              <a:t>7</a:t>
            </a:fld>
            <a:endParaRPr lang="it" sz="1000">
              <a:solidFill>
                <a:schemeClr val="dk2"/>
              </a:solidFill>
            </a:endParaRPr>
          </a:p>
        </p:txBody>
      </p:sp>
      <p:pic>
        <p:nvPicPr>
          <p:cNvPr id="4" name="jtuJUU5XKaw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13857" y="522404"/>
            <a:ext cx="6144683" cy="3456384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1273147" y="4058202"/>
            <a:ext cx="5426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https://www.youtube.com/watch?v=jtuJUU5XKaw</a:t>
            </a:r>
          </a:p>
        </p:txBody>
      </p:sp>
    </p:spTree>
    <p:extLst>
      <p:ext uri="{BB962C8B-B14F-4D97-AF65-F5344CB8AC3E}">
        <p14:creationId xmlns:p14="http://schemas.microsoft.com/office/powerpoint/2010/main" val="346298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140" y="2007704"/>
            <a:ext cx="6669156" cy="1918251"/>
          </a:xfrm>
        </p:spPr>
        <p:txBody>
          <a:bodyPr/>
          <a:lstStyle/>
          <a:p>
            <a:pPr algn="just"/>
            <a:br>
              <a:rPr lang="it-IT" sz="33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33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3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it-IT" sz="1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riportare al centro la didattica laboratoriale, come punto d'incontro essenziale tra sapere e saper fare, </a:t>
            </a:r>
            <a:br>
              <a:rPr lang="it-IT" sz="1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 lo studente e il suo territorio di riferimento,</a:t>
            </a:r>
            <a:br>
              <a:rPr lang="it-IT" sz="1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unire creatività, manualità e tecnologia</a:t>
            </a:r>
            <a:b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508001" y="987574"/>
            <a:ext cx="6824625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3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Azione #7 PNSD: </a:t>
            </a:r>
            <a:r>
              <a:rPr lang="it-IT" sz="33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Atélier</a:t>
            </a:r>
            <a:r>
              <a:rPr lang="it-IT" sz="33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Creativo</a:t>
            </a:r>
            <a:endParaRPr lang="it-IT" sz="33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BorgoSan Giacomo -  a.s. 2015/2016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482810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47870" y="407505"/>
            <a:ext cx="6649278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350" dirty="0"/>
              <a:t>Comunicato stampa del Ministro Giannini</a:t>
            </a:r>
          </a:p>
          <a:p>
            <a:pPr algn="just"/>
            <a:r>
              <a:rPr lang="it-IT" sz="13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Roma, 16 marzo 2016</a:t>
            </a:r>
          </a:p>
          <a:p>
            <a:pPr algn="just"/>
            <a:r>
              <a:rPr lang="it-IT" sz="13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laboratorio cambia pelle e diventa ‘</a:t>
            </a:r>
            <a:r>
              <a:rPr lang="it-IT" sz="135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Fab</a:t>
            </a:r>
            <a:r>
              <a:rPr lang="it-IT" sz="13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Lab’, </a:t>
            </a:r>
            <a:r>
              <a:rPr lang="it-IT" sz="135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atelier creativo </a:t>
            </a:r>
            <a:r>
              <a:rPr lang="it-IT" sz="1350" b="1" dirty="0">
                <a:latin typeface="Arial" panose="020B0604020202020204" pitchFamily="34" charset="0"/>
                <a:cs typeface="Arial" panose="020B0604020202020204" pitchFamily="34" charset="0"/>
              </a:rPr>
              <a:t>dove la </a:t>
            </a:r>
            <a:r>
              <a:rPr lang="it-IT" sz="135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didattica si fa con il supporto di stampanti e scanner 3D, di kit per la robotica e per la programmazione informatica</a:t>
            </a:r>
            <a:r>
              <a:rPr lang="it-IT" sz="135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13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 stato pubblicato questa mattina, sul sito del Ministero dell’Istruzione, l’Avviso da 28 milioni di euro per dotare le scuole del I ciclo di istruzione di nuovi spazi didattici in cui gli alunni possano apprendere le competenze tecnologiche di base e coniugarle con manualità, artigianato, creatività. L’iniziativa fa parte delle azioni del Piano Nazionale Scuola Digitale.</a:t>
            </a:r>
          </a:p>
          <a:p>
            <a:pPr algn="just"/>
            <a:r>
              <a:rPr lang="it-IT" sz="13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Ogni progetto vincitore potrà avere un contributo massimo pari a 15.000 euro. Tutte le istituzioni scolastiche ed educative statali del I ciclo di istruzione, singolarmente o in rete, che dispongano di spazi idonei e disponibili, sono invitate a presentare le loro idee per costruire </a:t>
            </a:r>
            <a:r>
              <a:rPr lang="it-IT" sz="135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atelier creativi per i propri alunni, luoghi incentrati su arredi mobili e modulari, sul gioco educativo e sul protagonismo degli studenti attraverso apprendimento pratico ed esperienziale</a:t>
            </a:r>
            <a:r>
              <a:rPr lang="it-IT" sz="135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it-IT" sz="13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proposte dovranno essere inoltrate, entro e non oltre le ore 13.00 del 27 aprile 2016.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Stefania Bonera - IC BorgoSan Giacomo -  a.s. 2015/2016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405</TotalTime>
  <Words>1646</Words>
  <Application>Microsoft Office PowerPoint</Application>
  <PresentationFormat>Presentazione su schermo (16:9)</PresentationFormat>
  <Paragraphs>230</Paragraphs>
  <Slides>30</Slides>
  <Notes>16</Notes>
  <HiddenSlides>0</HiddenSlides>
  <MMClips>1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6" baseType="lpstr">
      <vt:lpstr>Arial Unicode MS</vt:lpstr>
      <vt:lpstr>Arial</vt:lpstr>
      <vt:lpstr>Trebuchet MS</vt:lpstr>
      <vt:lpstr>Wingdings</vt:lpstr>
      <vt:lpstr>Wingdings 3</vt:lpstr>
      <vt:lpstr>Sfaccettatura</vt:lpstr>
      <vt:lpstr>Presentazione standard di PowerPoint</vt:lpstr>
      <vt:lpstr>PNSD Azione28 Animatore Digitale </vt:lpstr>
      <vt:lpstr>ANIMATORE DIGITALE </vt:lpstr>
      <vt:lpstr>Qual è il suo profilo?</vt:lpstr>
      <vt:lpstr>Presentazione standard di PowerPoint</vt:lpstr>
      <vt:lpstr>Presentazione standard di PowerPoint</vt:lpstr>
      <vt:lpstr>Presentazione standard di PowerPoint</vt:lpstr>
      <vt:lpstr>  …riportare al centro la didattica laboratoriale, come punto d'incontro essenziale tra sapere e saper fare,  tra lo studente e il suo territorio di riferimento, per unire creatività, manualità e tecnologia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Idee ulteriori</vt:lpstr>
      <vt:lpstr>Presentazione standard di PowerPoint</vt:lpstr>
      <vt:lpstr>PIANO D’INTERVENTO  TRIENNIO 2016-2019 </vt:lpstr>
      <vt:lpstr>PIANO D’INTERVENTO Prof.ssa Stefania Bonera A.S. 2015/16 </vt:lpstr>
      <vt:lpstr>Il  PTOF d’Istituto</vt:lpstr>
      <vt:lpstr>FORMAZIONE INTERNA</vt:lpstr>
      <vt:lpstr>Presentazione standard di PowerPoint</vt:lpstr>
      <vt:lpstr>A.S. 2018/19 </vt:lpstr>
      <vt:lpstr>B) COINVOLGIMENTO DELLA COMUNITA’ SCOLASTICA              </vt:lpstr>
      <vt:lpstr>Presentazione standard di PowerPoint</vt:lpstr>
      <vt:lpstr>C) CREAZIONE DI SOLUZIONI INNOVATIVE </vt:lpstr>
      <vt:lpstr>Presentazione standard di PowerPoint</vt:lpstr>
      <vt:lpstr>CREAZIONE DI SOLUZIONI INNOVATIVE 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TeacherTizzy</dc:creator>
  <cp:lastModifiedBy>stefania bonera</cp:lastModifiedBy>
  <cp:revision>32</cp:revision>
  <dcterms:modified xsi:type="dcterms:W3CDTF">2016-06-20T10:15:03Z</dcterms:modified>
</cp:coreProperties>
</file>