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28" r:id="rId1"/>
  </p:sldMasterIdLst>
  <p:notesMasterIdLst>
    <p:notesMasterId r:id="rId32"/>
  </p:notesMasterIdLst>
  <p:sldIdLst>
    <p:sldId id="256" r:id="rId2"/>
    <p:sldId id="289" r:id="rId3"/>
    <p:sldId id="293" r:id="rId4"/>
    <p:sldId id="296" r:id="rId5"/>
    <p:sldId id="295" r:id="rId6"/>
    <p:sldId id="294" r:id="rId7"/>
    <p:sldId id="305" r:id="rId8"/>
    <p:sldId id="292" r:id="rId9"/>
    <p:sldId id="291" r:id="rId10"/>
    <p:sldId id="297" r:id="rId11"/>
    <p:sldId id="290" r:id="rId12"/>
    <p:sldId id="298" r:id="rId13"/>
    <p:sldId id="299" r:id="rId14"/>
    <p:sldId id="303" r:id="rId15"/>
    <p:sldId id="300" r:id="rId16"/>
    <p:sldId id="301" r:id="rId17"/>
    <p:sldId id="302" r:id="rId18"/>
    <p:sldId id="304" r:id="rId19"/>
    <p:sldId id="306" r:id="rId20"/>
    <p:sldId id="314" r:id="rId21"/>
    <p:sldId id="316" r:id="rId22"/>
    <p:sldId id="317" r:id="rId23"/>
    <p:sldId id="315" r:id="rId24"/>
    <p:sldId id="313" r:id="rId25"/>
    <p:sldId id="312" r:id="rId26"/>
    <p:sldId id="311" r:id="rId27"/>
    <p:sldId id="310" r:id="rId28"/>
    <p:sldId id="309" r:id="rId29"/>
    <p:sldId id="308" r:id="rId30"/>
    <p:sldId id="307" r:id="rId31"/>
  </p:sldIdLst>
  <p:sldSz cx="13004800" cy="97536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6288"/>
        </a:fontRef>
        <a:srgbClr val="006288"/>
      </a:tcTxStyle>
      <a:tcStyle>
        <a:tcBdr>
          <a:left>
            <a:ln w="12700" cap="flat">
              <a:solidFill>
                <a:srgbClr val="94DBE2"/>
              </a:solidFill>
              <a:prstDash val="solid"/>
              <a:miter lim="400000"/>
            </a:ln>
          </a:left>
          <a:right>
            <a:ln w="12700" cap="flat">
              <a:solidFill>
                <a:srgbClr val="94DBE2"/>
              </a:solidFill>
              <a:prstDash val="solid"/>
              <a:miter lim="400000"/>
            </a:ln>
          </a:right>
          <a:top>
            <a:ln w="12700" cap="flat">
              <a:solidFill>
                <a:srgbClr val="94DBE2"/>
              </a:solidFill>
              <a:prstDash val="solid"/>
              <a:miter lim="400000"/>
            </a:ln>
          </a:top>
          <a:bottom>
            <a:ln w="12700" cap="flat">
              <a:solidFill>
                <a:srgbClr val="94DBE2"/>
              </a:solidFill>
              <a:prstDash val="solid"/>
              <a:miter lim="400000"/>
            </a:ln>
          </a:bottom>
          <a:insideH>
            <a:ln w="12700" cap="flat">
              <a:solidFill>
                <a:srgbClr val="94DBE2"/>
              </a:solidFill>
              <a:prstDash val="solid"/>
              <a:miter lim="400000"/>
            </a:ln>
          </a:insideH>
          <a:insideV>
            <a:ln w="12700" cap="flat">
              <a:solidFill>
                <a:srgbClr val="94DBE2"/>
              </a:solidFill>
              <a:prstDash val="solid"/>
              <a:miter lim="400000"/>
            </a:ln>
          </a:insideV>
        </a:tcBdr>
        <a:fill>
          <a:solidFill>
            <a:srgbClr val="FFFFFF">
              <a:alpha val="80000"/>
            </a:srgbClr>
          </a:solidFill>
        </a:fill>
      </a:tcStyle>
    </a:wholeTbl>
    <a:band2H>
      <a:tcTxStyle/>
      <a:tcStyle>
        <a:tcBdr/>
        <a:fill>
          <a:solidFill>
            <a:srgbClr val="FFFFFF">
              <a:alpha val="6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BDFD4"/>
              </a:solidFill>
              <a:prstDash val="solid"/>
              <a:miter lim="400000"/>
            </a:ln>
          </a:left>
          <a:right>
            <a:ln w="12700" cap="flat">
              <a:solidFill>
                <a:srgbClr val="94DBE2"/>
              </a:solidFill>
              <a:prstDash val="solid"/>
              <a:miter lim="400000"/>
            </a:ln>
          </a:right>
          <a:top>
            <a:ln w="12700" cap="flat">
              <a:solidFill>
                <a:srgbClr val="94DBE2"/>
              </a:solidFill>
              <a:prstDash val="solid"/>
              <a:miter lim="400000"/>
            </a:ln>
          </a:top>
          <a:bottom>
            <a:ln w="12700" cap="flat">
              <a:solidFill>
                <a:srgbClr val="94DBE2"/>
              </a:solidFill>
              <a:prstDash val="solid"/>
              <a:miter lim="400000"/>
            </a:ln>
          </a:bottom>
          <a:insideH>
            <a:ln w="12700" cap="flat">
              <a:solidFill>
                <a:srgbClr val="94DBE2"/>
              </a:solidFill>
              <a:prstDash val="solid"/>
              <a:miter lim="400000"/>
            </a:ln>
          </a:insideH>
          <a:insideV>
            <a:ln w="12700" cap="flat">
              <a:solidFill>
                <a:srgbClr val="94DBE2"/>
              </a:solidFill>
              <a:prstDash val="solid"/>
              <a:miter lim="400000"/>
            </a:ln>
          </a:insideV>
        </a:tcBdr>
        <a:fill>
          <a:solidFill>
            <a:srgbClr val="7BB759"/>
          </a:solidFill>
        </a:fill>
      </a:tcStyle>
    </a:firstCol>
    <a:lastRow>
      <a:tcTxStyle b="off" i="off">
        <a:fontRef idx="minor">
          <a:srgbClr val="006288"/>
        </a:fontRef>
        <a:srgbClr val="006288"/>
      </a:tcTxStyle>
      <a:tcStyle>
        <a:tcBdr>
          <a:left>
            <a:ln w="12700" cap="flat">
              <a:solidFill>
                <a:srgbClr val="94DBE2"/>
              </a:solidFill>
              <a:prstDash val="solid"/>
              <a:miter lim="400000"/>
            </a:ln>
          </a:left>
          <a:right>
            <a:ln w="12700" cap="flat">
              <a:solidFill>
                <a:srgbClr val="94DBE2"/>
              </a:solidFill>
              <a:prstDash val="solid"/>
              <a:miter lim="400000"/>
            </a:ln>
          </a:right>
          <a:top>
            <a:ln w="25400" cap="flat">
              <a:solidFill>
                <a:srgbClr val="94DBE2"/>
              </a:solidFill>
              <a:prstDash val="solid"/>
              <a:miter lim="400000"/>
            </a:ln>
          </a:top>
          <a:bottom>
            <a:ln w="12700" cap="flat">
              <a:solidFill>
                <a:srgbClr val="DBDFD4"/>
              </a:solidFill>
              <a:prstDash val="solid"/>
              <a:miter lim="400000"/>
            </a:ln>
          </a:bottom>
          <a:insideH>
            <a:ln w="12700" cap="flat">
              <a:solidFill>
                <a:srgbClr val="94DBE2"/>
              </a:solidFill>
              <a:prstDash val="solid"/>
              <a:miter lim="400000"/>
            </a:ln>
          </a:insideH>
          <a:insideV>
            <a:ln w="12700" cap="flat">
              <a:solidFill>
                <a:srgbClr val="94DBE2"/>
              </a:solidFill>
              <a:prstDash val="solid"/>
              <a:miter lim="400000"/>
            </a:ln>
          </a:insideV>
        </a:tcBdr>
        <a:fill>
          <a:solidFill>
            <a:srgbClr val="FFFFFF">
              <a:alpha val="8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4DBE2"/>
              </a:solidFill>
              <a:prstDash val="solid"/>
              <a:miter lim="400000"/>
            </a:ln>
          </a:left>
          <a:right>
            <a:ln w="12700" cap="flat">
              <a:solidFill>
                <a:srgbClr val="94DBE2"/>
              </a:solidFill>
              <a:prstDash val="solid"/>
              <a:miter lim="400000"/>
            </a:ln>
          </a:right>
          <a:top>
            <a:ln w="12700" cap="flat">
              <a:solidFill>
                <a:srgbClr val="DBDFD4"/>
              </a:solidFill>
              <a:prstDash val="solid"/>
              <a:miter lim="400000"/>
            </a:ln>
          </a:top>
          <a:bottom>
            <a:ln w="12700" cap="flat">
              <a:solidFill>
                <a:srgbClr val="94DBE2"/>
              </a:solidFill>
              <a:prstDash val="solid"/>
              <a:miter lim="400000"/>
            </a:ln>
          </a:bottom>
          <a:insideH>
            <a:ln w="12700" cap="flat">
              <a:solidFill>
                <a:srgbClr val="94DBE2"/>
              </a:solidFill>
              <a:prstDash val="solid"/>
              <a:miter lim="400000"/>
            </a:ln>
          </a:insideH>
          <a:insideV>
            <a:ln w="12700" cap="flat">
              <a:solidFill>
                <a:srgbClr val="94DBE2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218139"/>
              <a:satOff val="-11670"/>
              <a:lumOff val="-10226"/>
              <a:alpha val="90000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-218139"/>
              <a:satOff val="-11670"/>
              <a:lumOff val="-10226"/>
              <a:alpha val="66000"/>
            </a:schemeClr>
          </a:solidFill>
        </a:fill>
      </a:tcStyle>
    </a:wholeTbl>
    <a:band2H>
      <a:tcTxStyle/>
      <a:tcStyle>
        <a:tcBdr/>
        <a:fill>
          <a:solidFill>
            <a:schemeClr val="accent1">
              <a:hueOff val="-218139"/>
              <a:satOff val="-11670"/>
              <a:lumOff val="-10226"/>
              <a:alpha val="39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4A1C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D61C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D61C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EE7C00"/>
        </a:fontRef>
        <a:srgbClr val="EE7C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EFFF6">
              <a:alpha val="81000"/>
            </a:srgbClr>
          </a:solidFill>
        </a:fill>
      </a:tcStyle>
    </a:wholeTbl>
    <a:band2H>
      <a:tcTxStyle/>
      <a:tcStyle>
        <a:tcBdr/>
        <a:fill>
          <a:solidFill>
            <a:srgbClr val="FEFFF6">
              <a:alpha val="72000"/>
            </a:srgbClr>
          </a:solidFill>
        </a:fill>
      </a:tcStyle>
    </a:band2H>
    <a:firstCol>
      <a:tcTxStyle b="off" i="off">
        <a:fontRef idx="minor">
          <a:srgbClr val="E35015"/>
        </a:fontRef>
        <a:srgbClr val="E35015"/>
      </a:tcTxStyle>
      <a:tcStyle>
        <a:tcBdr>
          <a:left>
            <a:ln w="0" cap="flat">
              <a:noFill/>
              <a:miter lim="400000"/>
            </a:ln>
          </a:left>
          <a:right>
            <a:ln w="25400" cap="flat">
              <a:solidFill>
                <a:srgbClr val="AAE6E6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EFFF6">
              <a:alpha val="81000"/>
            </a:srgbClr>
          </a:solidFill>
        </a:fill>
      </a:tcStyle>
    </a:firstCol>
    <a:lastRow>
      <a:tcTxStyle b="off" i="off">
        <a:fontRef idx="minor">
          <a:srgbClr val="653F2A"/>
        </a:fontRef>
        <a:srgbClr val="653F2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AAE6E6"/>
              </a:solidFill>
              <a:custDash>
                <a:ds d="200000" sp="200000"/>
              </a:custDash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EFFF6">
              <a:alpha val="81000"/>
            </a:srgbClr>
          </a:solidFill>
        </a:fill>
      </a:tcStyle>
    </a:lastRow>
    <a:firstRow>
      <a:tcTxStyle b="off" i="off">
        <a:fontRef idx="minor">
          <a:srgbClr val="653F2A"/>
        </a:fontRef>
        <a:srgbClr val="653F2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25400" cap="flat">
              <a:solidFill>
                <a:srgbClr val="AAE6E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EFFF6">
              <a:alpha val="81000"/>
            </a:srgbClr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6288"/>
        </a:fontRef>
        <a:srgbClr val="006288"/>
      </a:tcTxStyle>
      <a:tcStyle>
        <a:tcBdr>
          <a:left>
            <a:ln w="12700" cap="flat">
              <a:solidFill>
                <a:srgbClr val="FFFFFF">
                  <a:alpha val="66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66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66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66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66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66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6288">
              <a:alpha val="12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087B2"/>
          </a:solidFill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FB46A"/>
          </a:solidFill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FB46A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DBDFD3"/>
              </a:solidFill>
              <a:prstDash val="solid"/>
              <a:miter lim="400000"/>
            </a:ln>
          </a:top>
          <a:bottom>
            <a:ln w="12700" cap="flat">
              <a:solidFill>
                <a:srgbClr val="DBDFD3"/>
              </a:solidFill>
              <a:prstDash val="solid"/>
              <a:miter lim="400000"/>
            </a:ln>
          </a:bottom>
          <a:insideH>
            <a:ln w="12700" cap="flat">
              <a:solidFill>
                <a:srgbClr val="DBDFD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7F7F7"/>
          </a:solidFill>
        </a:fill>
      </a:tcStyle>
    </a:band2H>
    <a:firstCol>
      <a:tcTxStyle b="off" i="off"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DBDFD3"/>
              </a:solidFill>
              <a:prstDash val="solid"/>
              <a:miter lim="400000"/>
            </a:ln>
          </a:right>
          <a:top>
            <a:ln w="12700" cap="flat">
              <a:solidFill>
                <a:srgbClr val="DBDFD3"/>
              </a:solidFill>
              <a:prstDash val="solid"/>
              <a:miter lim="400000"/>
            </a:ln>
          </a:top>
          <a:bottom>
            <a:ln w="12700" cap="flat">
              <a:solidFill>
                <a:srgbClr val="DBDFD3"/>
              </a:solidFill>
              <a:prstDash val="solid"/>
              <a:miter lim="400000"/>
            </a:ln>
          </a:bottom>
          <a:insideH>
            <a:ln w="12700" cap="flat">
              <a:solidFill>
                <a:srgbClr val="DBDFD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9E8"/>
          </a:solidFill>
        </a:fill>
      </a:tcStyle>
    </a:firstCol>
    <a:lastRow>
      <a:tcTxStyle b="off" i="off"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DBDFD3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DBDFD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D3D3D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6288"/>
        </a:fontRef>
        <a:srgbClr val="006288"/>
      </a:tcTxStyle>
      <a:tcStyle>
        <a:tcBdr>
          <a:left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106AA0">
              <a:alpha val="14000"/>
            </a:srgbClr>
          </a:solidFill>
        </a:fill>
      </a:tcStyle>
    </a:band2H>
    <a:firstCol>
      <a:tcTxStyle b="off" i="off">
        <a:fontRef idx="major">
          <a:srgbClr val="006288"/>
        </a:fontRef>
        <a:srgbClr val="006288"/>
      </a:tcTxStyle>
      <a:tcStyle>
        <a:tcBdr>
          <a:left>
            <a:ln w="12700" cap="flat">
              <a:noFill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ff" i="off">
        <a:fontRef idx="major">
          <a:srgbClr val="006288"/>
        </a:fontRef>
        <a:srgbClr val="006288"/>
      </a:tcTxStyle>
      <a:tcStyle>
        <a:tcBdr>
          <a:left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006288"/>
        </a:fontRef>
        <a:srgbClr val="006288"/>
      </a:tcTxStyle>
      <a:tcStyle>
        <a:tcBdr>
          <a:left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064" autoAdjust="0"/>
  </p:normalViewPr>
  <p:slideViewPr>
    <p:cSldViewPr>
      <p:cViewPr varScale="1">
        <p:scale>
          <a:sx n="59" d="100"/>
          <a:sy n="59" d="100"/>
        </p:scale>
        <p:origin x="1008" y="96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8" name="Shape 21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424758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88996" y="1"/>
            <a:ext cx="5373511" cy="9753601"/>
            <a:chOff x="203200" y="0"/>
            <a:chExt cx="3778250" cy="6858001"/>
          </a:xfrm>
        </p:grpSpPr>
        <p:sp>
          <p:nvSpPr>
            <p:cNvPr id="14" name="Freeform 6"/>
            <p:cNvSpPr/>
            <p:nvPr/>
          </p:nvSpPr>
          <p:spPr bwMode="auto">
            <a:xfrm>
              <a:off x="641350" y="0"/>
              <a:ext cx="1365250" cy="3971925"/>
            </a:xfrm>
            <a:custGeom>
              <a:avLst/>
              <a:gdLst/>
              <a:ahLst/>
              <a:cxnLst/>
              <a:rect l="0" t="0" r="r" b="b"/>
              <a:pathLst>
                <a:path w="860" h="2502">
                  <a:moveTo>
                    <a:pt x="0" y="2445"/>
                  </a:moveTo>
                  <a:lnTo>
                    <a:pt x="228" y="2502"/>
                  </a:lnTo>
                  <a:lnTo>
                    <a:pt x="860" y="0"/>
                  </a:lnTo>
                  <a:lnTo>
                    <a:pt x="620" y="0"/>
                  </a:lnTo>
                  <a:lnTo>
                    <a:pt x="0" y="24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5" name="Freeform 7"/>
            <p:cNvSpPr/>
            <p:nvPr/>
          </p:nvSpPr>
          <p:spPr bwMode="auto">
            <a:xfrm>
              <a:off x="203200" y="0"/>
              <a:ext cx="1336675" cy="3862388"/>
            </a:xfrm>
            <a:custGeom>
              <a:avLst/>
              <a:gdLst/>
              <a:ahLst/>
              <a:cxnLst/>
              <a:rect l="0" t="0" r="r" b="b"/>
              <a:pathLst>
                <a:path w="842" h="2433">
                  <a:moveTo>
                    <a:pt x="842" y="0"/>
                  </a:moveTo>
                  <a:lnTo>
                    <a:pt x="602" y="0"/>
                  </a:lnTo>
                  <a:lnTo>
                    <a:pt x="0" y="2376"/>
                  </a:lnTo>
                  <a:lnTo>
                    <a:pt x="228" y="2433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6" name="Freeform 8"/>
            <p:cNvSpPr/>
            <p:nvPr/>
          </p:nvSpPr>
          <p:spPr bwMode="auto">
            <a:xfrm>
              <a:off x="207963" y="3776663"/>
              <a:ext cx="1936750" cy="3081338"/>
            </a:xfrm>
            <a:custGeom>
              <a:avLst/>
              <a:gdLst/>
              <a:ahLst/>
              <a:cxnLst/>
              <a:rect l="0" t="0" r="r" b="b"/>
              <a:pathLst>
                <a:path w="1220" h="1941">
                  <a:moveTo>
                    <a:pt x="0" y="0"/>
                  </a:moveTo>
                  <a:lnTo>
                    <a:pt x="1166" y="1941"/>
                  </a:lnTo>
                  <a:lnTo>
                    <a:pt x="1220" y="19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0" name="Freeform 9"/>
            <p:cNvSpPr/>
            <p:nvPr/>
          </p:nvSpPr>
          <p:spPr bwMode="auto">
            <a:xfrm>
              <a:off x="646113" y="3886200"/>
              <a:ext cx="2373313" cy="2971800"/>
            </a:xfrm>
            <a:custGeom>
              <a:avLst/>
              <a:gdLst/>
              <a:ahLst/>
              <a:cxnLst/>
              <a:rect l="0" t="0" r="r" b="b"/>
              <a:pathLst>
                <a:path w="1495" h="1872">
                  <a:moveTo>
                    <a:pt x="1495" y="1872"/>
                  </a:moveTo>
                  <a:lnTo>
                    <a:pt x="0" y="0"/>
                  </a:lnTo>
                  <a:lnTo>
                    <a:pt x="1442" y="1872"/>
                  </a:lnTo>
                  <a:lnTo>
                    <a:pt x="1495" y="187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1" name="Freeform 10"/>
            <p:cNvSpPr/>
            <p:nvPr/>
          </p:nvSpPr>
          <p:spPr bwMode="auto">
            <a:xfrm>
              <a:off x="641350" y="3881438"/>
              <a:ext cx="3340100" cy="2976563"/>
            </a:xfrm>
            <a:custGeom>
              <a:avLst/>
              <a:gdLst/>
              <a:ahLst/>
              <a:cxnLst/>
              <a:rect l="0" t="0" r="r" b="b"/>
              <a:pathLst>
                <a:path w="2104" h="1875">
                  <a:moveTo>
                    <a:pt x="0" y="0"/>
                  </a:moveTo>
                  <a:lnTo>
                    <a:pt x="3" y="3"/>
                  </a:lnTo>
                  <a:lnTo>
                    <a:pt x="1498" y="1875"/>
                  </a:lnTo>
                  <a:lnTo>
                    <a:pt x="2104" y="1875"/>
                  </a:lnTo>
                  <a:lnTo>
                    <a:pt x="228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2" name="Freeform 11"/>
            <p:cNvSpPr/>
            <p:nvPr/>
          </p:nvSpPr>
          <p:spPr bwMode="auto">
            <a:xfrm>
              <a:off x="203200" y="3771900"/>
              <a:ext cx="2660650" cy="3086100"/>
            </a:xfrm>
            <a:custGeom>
              <a:avLst/>
              <a:gdLst/>
              <a:ahLst/>
              <a:cxnLst/>
              <a:rect l="0" t="0" r="r" b="b"/>
              <a:pathLst>
                <a:path w="1676" h="1944">
                  <a:moveTo>
                    <a:pt x="1676" y="1944"/>
                  </a:moveTo>
                  <a:lnTo>
                    <a:pt x="264" y="111"/>
                  </a:lnTo>
                  <a:lnTo>
                    <a:pt x="225" y="60"/>
                  </a:lnTo>
                  <a:lnTo>
                    <a:pt x="228" y="60"/>
                  </a:lnTo>
                  <a:lnTo>
                    <a:pt x="264" y="111"/>
                  </a:lnTo>
                  <a:lnTo>
                    <a:pt x="234" y="69"/>
                  </a:lnTo>
                  <a:lnTo>
                    <a:pt x="228" y="57"/>
                  </a:lnTo>
                  <a:lnTo>
                    <a:pt x="222" y="54"/>
                  </a:lnTo>
                  <a:lnTo>
                    <a:pt x="0" y="0"/>
                  </a:lnTo>
                  <a:lnTo>
                    <a:pt x="3" y="3"/>
                  </a:lnTo>
                  <a:lnTo>
                    <a:pt x="1223" y="1944"/>
                  </a:lnTo>
                  <a:lnTo>
                    <a:pt x="1676" y="194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74203" y="1300482"/>
            <a:ext cx="9880358" cy="4961089"/>
          </a:xfrm>
        </p:spPr>
        <p:txBody>
          <a:bodyPr anchor="b">
            <a:normAutofit/>
          </a:bodyPr>
          <a:lstStyle>
            <a:lvl1pPr algn="r">
              <a:defRPr sz="7680">
                <a:effectLst/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58917" y="6261570"/>
            <a:ext cx="8195645" cy="1940666"/>
          </a:xfrm>
        </p:spPr>
        <p:txBody>
          <a:bodyPr anchor="t">
            <a:normAutofit/>
          </a:bodyPr>
          <a:lstStyle>
            <a:lvl1pPr marL="0" indent="0" algn="r">
              <a:buNone/>
              <a:defRPr sz="2560">
                <a:solidFill>
                  <a:schemeClr val="tx1"/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18878" y="8700212"/>
            <a:ext cx="1219517" cy="51928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53754" y="8700212"/>
            <a:ext cx="5133423" cy="519289"/>
          </a:xfrm>
        </p:spPr>
        <p:txBody>
          <a:bodyPr/>
          <a:lstStyle/>
          <a:p>
            <a:r>
              <a:rPr lang="it-IT"/>
              <a:t>Stefania Bonera - IC "Borgo San Giacomo" - Settembre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69344" y="8700212"/>
            <a:ext cx="585216" cy="519289"/>
          </a:xfrm>
        </p:spPr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  <p:sp>
        <p:nvSpPr>
          <p:cNvPr id="23" name="Freeform 12"/>
          <p:cNvSpPr/>
          <p:nvPr/>
        </p:nvSpPr>
        <p:spPr bwMode="auto">
          <a:xfrm>
            <a:off x="288996" y="5364480"/>
            <a:ext cx="514773" cy="128694"/>
          </a:xfrm>
          <a:custGeom>
            <a:avLst/>
            <a:gdLst/>
            <a:ahLst/>
            <a:cxnLst/>
            <a:rect l="0" t="0" r="r" b="b"/>
            <a:pathLst>
              <a:path w="228" h="57">
                <a:moveTo>
                  <a:pt x="228" y="57"/>
                </a:moveTo>
                <a:lnTo>
                  <a:pt x="0" y="0"/>
                </a:lnTo>
                <a:lnTo>
                  <a:pt x="222" y="54"/>
                </a:lnTo>
                <a:lnTo>
                  <a:pt x="228" y="57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4" name="Freeform 13"/>
          <p:cNvSpPr/>
          <p:nvPr/>
        </p:nvSpPr>
        <p:spPr bwMode="auto">
          <a:xfrm>
            <a:off x="796997" y="5499948"/>
            <a:ext cx="88054" cy="115147"/>
          </a:xfrm>
          <a:custGeom>
            <a:avLst/>
            <a:gdLst/>
            <a:ahLst/>
            <a:cxnLst/>
            <a:rect l="0" t="0" r="r" b="b"/>
            <a:pathLst>
              <a:path w="39" h="51">
                <a:moveTo>
                  <a:pt x="0" y="0"/>
                </a:moveTo>
                <a:lnTo>
                  <a:pt x="39" y="51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2270343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3678" y="6731186"/>
            <a:ext cx="10689409" cy="806027"/>
          </a:xfrm>
        </p:spPr>
        <p:txBody>
          <a:bodyPr anchor="b">
            <a:normAutofit/>
          </a:bodyPr>
          <a:lstStyle>
            <a:lvl1pPr algn="ctr">
              <a:defRPr sz="3413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45743" y="1325670"/>
            <a:ext cx="8776626" cy="4501299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83678" y="7537213"/>
            <a:ext cx="10689409" cy="702168"/>
          </a:xfrm>
        </p:spPr>
        <p:txBody>
          <a:bodyPr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Stefania Bonera - IC "Borgo San Giacomo" - Settembre 2016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0467658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3680" y="975360"/>
            <a:ext cx="10689409" cy="4334933"/>
          </a:xfrm>
        </p:spPr>
        <p:txBody>
          <a:bodyPr anchor="ctr">
            <a:normAutofit/>
          </a:bodyPr>
          <a:lstStyle>
            <a:lvl1pPr algn="ctr">
              <a:defRPr sz="4551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679" y="6177280"/>
            <a:ext cx="10689411" cy="205909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44">
                <a:solidFill>
                  <a:schemeClr val="tx1"/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Stefania Bonera - IC "Borgo San Giacomo" - Settembre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8387628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378733" y="1227411"/>
            <a:ext cx="650409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1378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622681" y="4009812"/>
            <a:ext cx="650409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1378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44" y="975362"/>
            <a:ext cx="9918741" cy="3901439"/>
          </a:xfrm>
        </p:spPr>
        <p:txBody>
          <a:bodyPr anchor="ctr">
            <a:normAutofit/>
          </a:bodyPr>
          <a:lstStyle>
            <a:lvl1pPr algn="ctr">
              <a:defRPr sz="4551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273045" y="4876798"/>
            <a:ext cx="9430938" cy="541867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560"/>
            </a:lvl1pPr>
            <a:lvl2pPr marL="650230" indent="0">
              <a:buFontTx/>
              <a:buNone/>
              <a:defRPr/>
            </a:lvl2pPr>
            <a:lvl3pPr marL="1300460" indent="0">
              <a:buFontTx/>
              <a:buNone/>
              <a:defRPr/>
            </a:lvl3pPr>
            <a:lvl4pPr marL="1950690" indent="0">
              <a:buFontTx/>
              <a:buNone/>
              <a:defRPr/>
            </a:lvl4pPr>
            <a:lvl5pPr marL="2600919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678" y="6177280"/>
            <a:ext cx="10689409" cy="205909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44">
                <a:solidFill>
                  <a:schemeClr val="tx1"/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Stefania Bonera - IC "Borgo San Giacomo" - Settembre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7690972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3681" y="4705537"/>
            <a:ext cx="10689407" cy="2088960"/>
          </a:xfrm>
        </p:spPr>
        <p:txBody>
          <a:bodyPr anchor="b">
            <a:normAutofit/>
          </a:bodyPr>
          <a:lstStyle>
            <a:lvl1pPr algn="r">
              <a:defRPr sz="4551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679" y="6794497"/>
            <a:ext cx="10689408" cy="1223680"/>
          </a:xfrm>
        </p:spPr>
        <p:txBody>
          <a:bodyPr anchor="t">
            <a:normAutofit/>
          </a:bodyPr>
          <a:lstStyle>
            <a:lvl1pPr marL="0" indent="0" algn="r">
              <a:buNone/>
              <a:defRPr sz="2844">
                <a:solidFill>
                  <a:schemeClr val="tx1"/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Stefania Bonera - IC "Borgo San Giacomo" - Settembre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3014342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378733" y="1227411"/>
            <a:ext cx="650409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1378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622681" y="4009812"/>
            <a:ext cx="650409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1378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44" y="975362"/>
            <a:ext cx="9918741" cy="3901439"/>
          </a:xfrm>
        </p:spPr>
        <p:txBody>
          <a:bodyPr anchor="ctr">
            <a:normAutofit/>
          </a:bodyPr>
          <a:lstStyle>
            <a:lvl1pPr algn="ctr">
              <a:defRPr sz="4551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83680" y="5527040"/>
            <a:ext cx="10689408" cy="1264356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3413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679" y="6791395"/>
            <a:ext cx="10689408" cy="1444978"/>
          </a:xfrm>
        </p:spPr>
        <p:txBody>
          <a:bodyPr anchor="t">
            <a:normAutofit/>
          </a:bodyPr>
          <a:lstStyle>
            <a:lvl1pPr marL="0" indent="0" algn="r">
              <a:buNone/>
              <a:defRPr sz="2560">
                <a:solidFill>
                  <a:schemeClr val="tx1"/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Stefania Bonera - IC "Borgo San Giacomo" - Settembre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5509564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3681" y="975362"/>
            <a:ext cx="10689409" cy="387886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83679" y="4985173"/>
            <a:ext cx="10689411" cy="1192107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3982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679" y="6177280"/>
            <a:ext cx="10689411" cy="2059093"/>
          </a:xfrm>
        </p:spPr>
        <p:txBody>
          <a:bodyPr anchor="t">
            <a:normAutofit/>
          </a:bodyPr>
          <a:lstStyle>
            <a:lvl1pPr marL="0" indent="0" algn="l">
              <a:buNone/>
              <a:defRPr sz="2560">
                <a:solidFill>
                  <a:schemeClr val="tx1"/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Stefania Bonera - IC "Borgo San Giacomo" - Settembre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707655"/>
      </p:ext>
    </p:extLst>
  </p:cSld>
  <p:clrMapOvr>
    <a:masterClrMapping/>
  </p:clrMapOvr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Stefania Bonera - IC "Borgo San Giacomo" - Settembre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59520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84204" y="975360"/>
            <a:ext cx="1888886" cy="7261013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83679" y="975360"/>
            <a:ext cx="8556619" cy="7261013"/>
          </a:xfrm>
        </p:spPr>
        <p:txBody>
          <a:bodyPr vert="eaVert" anchor="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Stefania Bonera - IC "Borgo San Giacomo" - Settembre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5221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6812" y="650241"/>
            <a:ext cx="10957749" cy="2817707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6812" y="3793067"/>
            <a:ext cx="10957749" cy="4740005"/>
          </a:xfrm>
        </p:spPr>
        <p:txBody>
          <a:bodyPr anchor="ctr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45269" y="8687180"/>
            <a:ext cx="1219517" cy="51928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05543" y="8687180"/>
            <a:ext cx="7558424" cy="519289"/>
          </a:xfrm>
        </p:spPr>
        <p:txBody>
          <a:bodyPr/>
          <a:lstStyle/>
          <a:p>
            <a:r>
              <a:rPr lang="it-IT"/>
              <a:t>Stefania Bonera - IC "Borgo San Giacomo" - Settembre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46087" y="8687180"/>
            <a:ext cx="608474" cy="519289"/>
          </a:xfrm>
        </p:spPr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0482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5949" y="3793065"/>
            <a:ext cx="9528612" cy="3356545"/>
          </a:xfrm>
        </p:spPr>
        <p:txBody>
          <a:bodyPr anchor="b"/>
          <a:lstStyle>
            <a:lvl1pPr algn="r">
              <a:defRPr sz="5689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25953" y="7149611"/>
            <a:ext cx="9528607" cy="1223680"/>
          </a:xfrm>
        </p:spPr>
        <p:txBody>
          <a:bodyPr anchor="t">
            <a:normAutofit/>
          </a:bodyPr>
          <a:lstStyle>
            <a:lvl1pPr marL="0" indent="0" algn="r">
              <a:buNone/>
              <a:defRPr sz="2844">
                <a:solidFill>
                  <a:schemeClr val="tx1"/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Stefania Bonera - IC "Borgo San Giacomo" - Settembre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66496" y="8698411"/>
            <a:ext cx="588065" cy="519289"/>
          </a:xfrm>
        </p:spPr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1443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6812" y="975362"/>
            <a:ext cx="10957749" cy="2492585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96811" y="3793067"/>
            <a:ext cx="5318963" cy="4791003"/>
          </a:xfrm>
        </p:spPr>
        <p:txBody>
          <a:bodyPr>
            <a:normAutofit/>
          </a:bodyPr>
          <a:lstStyle>
            <a:lvl1pPr>
              <a:defRPr sz="2560"/>
            </a:lvl1pPr>
            <a:lvl2pPr>
              <a:defRPr sz="2276"/>
            </a:lvl2pPr>
            <a:lvl3pPr>
              <a:defRPr sz="1991"/>
            </a:lvl3pPr>
            <a:lvl4pPr>
              <a:defRPr sz="1707"/>
            </a:lvl4pPr>
            <a:lvl5pPr>
              <a:defRPr sz="1707"/>
            </a:lvl5pPr>
            <a:lvl6pPr>
              <a:defRPr sz="1707"/>
            </a:lvl6pPr>
            <a:lvl7pPr>
              <a:defRPr sz="1707"/>
            </a:lvl7pPr>
            <a:lvl8pPr>
              <a:defRPr sz="1707"/>
            </a:lvl8pPr>
            <a:lvl9pPr>
              <a:defRPr sz="1707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35597" y="3793067"/>
            <a:ext cx="5318963" cy="4759927"/>
          </a:xfrm>
        </p:spPr>
        <p:txBody>
          <a:bodyPr>
            <a:normAutofit/>
          </a:bodyPr>
          <a:lstStyle>
            <a:lvl1pPr>
              <a:defRPr sz="2560"/>
            </a:lvl1pPr>
            <a:lvl2pPr>
              <a:defRPr sz="2276"/>
            </a:lvl2pPr>
            <a:lvl3pPr>
              <a:defRPr sz="1991"/>
            </a:lvl3pPr>
            <a:lvl4pPr>
              <a:defRPr sz="1707"/>
            </a:lvl4pPr>
            <a:lvl5pPr>
              <a:defRPr sz="1707"/>
            </a:lvl5pPr>
            <a:lvl6pPr>
              <a:defRPr sz="1707"/>
            </a:lvl6pPr>
            <a:lvl7pPr>
              <a:defRPr sz="1707"/>
            </a:lvl7pPr>
            <a:lvl8pPr>
              <a:defRPr sz="1707"/>
            </a:lvl8pPr>
            <a:lvl9pPr>
              <a:defRPr sz="1707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Stefania Bonera - IC "Borgo San Giacomo" - Settembre 2016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6868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90818" y="3781025"/>
            <a:ext cx="4915614" cy="819573"/>
          </a:xfrm>
        </p:spPr>
        <p:txBody>
          <a:bodyPr anchor="b">
            <a:noAutofit/>
          </a:bodyPr>
          <a:lstStyle>
            <a:lvl1pPr marL="0" indent="0">
              <a:buNone/>
              <a:defRPr sz="3982" b="0">
                <a:solidFill>
                  <a:schemeClr val="accent1">
                    <a:lumMod val="75000"/>
                  </a:schemeClr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677" y="4743589"/>
            <a:ext cx="5222753" cy="3790591"/>
          </a:xfrm>
        </p:spPr>
        <p:txBody>
          <a:bodyPr anchor="t">
            <a:normAutofit/>
          </a:bodyPr>
          <a:lstStyle>
            <a:lvl1pPr>
              <a:defRPr sz="2560"/>
            </a:lvl1pPr>
            <a:lvl2pPr>
              <a:defRPr sz="2276"/>
            </a:lvl2pPr>
            <a:lvl3pPr>
              <a:defRPr sz="1991"/>
            </a:lvl3pPr>
            <a:lvl4pPr>
              <a:defRPr sz="1707"/>
            </a:lvl4pPr>
            <a:lvl5pPr>
              <a:defRPr sz="1707"/>
            </a:lvl5pPr>
            <a:lvl6pPr>
              <a:defRPr sz="1707"/>
            </a:lvl6pPr>
            <a:lvl7pPr>
              <a:defRPr sz="1707"/>
            </a:lvl7pPr>
            <a:lvl8pPr>
              <a:defRPr sz="1707"/>
            </a:lvl8pPr>
            <a:lvl9pPr>
              <a:defRPr sz="1707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341099" y="3793066"/>
            <a:ext cx="4931991" cy="819573"/>
          </a:xfrm>
        </p:spPr>
        <p:txBody>
          <a:bodyPr anchor="b">
            <a:noAutofit/>
          </a:bodyPr>
          <a:lstStyle>
            <a:lvl1pPr marL="0" indent="0">
              <a:buNone/>
              <a:defRPr sz="3982" b="0">
                <a:solidFill>
                  <a:schemeClr val="accent1">
                    <a:lumMod val="75000"/>
                  </a:schemeClr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050334" y="4743589"/>
            <a:ext cx="5222753" cy="3790591"/>
          </a:xfrm>
        </p:spPr>
        <p:txBody>
          <a:bodyPr anchor="t">
            <a:normAutofit/>
          </a:bodyPr>
          <a:lstStyle>
            <a:lvl1pPr>
              <a:defRPr sz="2560"/>
            </a:lvl1pPr>
            <a:lvl2pPr>
              <a:defRPr sz="2276"/>
            </a:lvl2pPr>
            <a:lvl3pPr>
              <a:defRPr sz="1991"/>
            </a:lvl3pPr>
            <a:lvl4pPr>
              <a:defRPr sz="1707"/>
            </a:lvl4pPr>
            <a:lvl5pPr>
              <a:defRPr sz="1707"/>
            </a:lvl5pPr>
            <a:lvl6pPr>
              <a:defRPr sz="1707"/>
            </a:lvl6pPr>
            <a:lvl7pPr>
              <a:defRPr sz="1707"/>
            </a:lvl7pPr>
            <a:lvl8pPr>
              <a:defRPr sz="1707"/>
            </a:lvl8pPr>
            <a:lvl9pPr>
              <a:defRPr sz="1707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Stefania Bonera - IC "Borgo San Giacomo" - Settembre 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6211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Stefania Bonera - IC "Borgo San Giacomo" - Settembre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5861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Stefania Bonera - IC "Borgo San Giacomo" - Settembre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3897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3679" y="2275840"/>
            <a:ext cx="3786715" cy="1950720"/>
          </a:xfrm>
        </p:spPr>
        <p:txBody>
          <a:bodyPr anchor="b">
            <a:normAutofit/>
          </a:bodyPr>
          <a:lstStyle>
            <a:lvl1pPr algn="ctr">
              <a:defRPr sz="3413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4298" y="975361"/>
            <a:ext cx="6658790" cy="7261015"/>
          </a:xfrm>
        </p:spPr>
        <p:txBody>
          <a:bodyPr anchor="ctr">
            <a:normAutofit/>
          </a:bodyPr>
          <a:lstStyle>
            <a:lvl1pPr>
              <a:defRPr sz="2844"/>
            </a:lvl1pPr>
            <a:lvl2pPr>
              <a:defRPr sz="2560"/>
            </a:lvl2pPr>
            <a:lvl3pPr>
              <a:defRPr sz="2276"/>
            </a:lvl3pPr>
            <a:lvl4pPr>
              <a:defRPr sz="1991"/>
            </a:lvl4pPr>
            <a:lvl5pPr>
              <a:defRPr sz="1991"/>
            </a:lvl5pPr>
            <a:lvl6pPr>
              <a:defRPr sz="1991"/>
            </a:lvl6pPr>
            <a:lvl7pPr>
              <a:defRPr sz="1991"/>
            </a:lvl7pPr>
            <a:lvl8pPr>
              <a:defRPr sz="1991"/>
            </a:lvl8pPr>
            <a:lvl9pPr>
              <a:defRPr sz="1991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83679" y="4226560"/>
            <a:ext cx="3786715" cy="2600960"/>
          </a:xfrm>
        </p:spPr>
        <p:txBody>
          <a:bodyPr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Stefania Bonera - IC "Borgo San Giacomo" - Settembre 2016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0134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984" y="2492585"/>
            <a:ext cx="5789410" cy="1950720"/>
          </a:xfrm>
        </p:spPr>
        <p:txBody>
          <a:bodyPr anchor="b">
            <a:normAutofit/>
          </a:bodyPr>
          <a:lstStyle>
            <a:lvl1pPr algn="ctr">
              <a:defRPr sz="3982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03104" y="1300480"/>
            <a:ext cx="3500617" cy="65024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81984" y="4443305"/>
            <a:ext cx="5789410" cy="2600960"/>
          </a:xfrm>
        </p:spPr>
        <p:txBody>
          <a:bodyPr>
            <a:normAutofit/>
          </a:bodyPr>
          <a:lstStyle>
            <a:lvl1pPr marL="0" indent="0" algn="ctr">
              <a:buNone/>
              <a:defRPr sz="2560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Stefania Bonera - IC "Borgo San Giacomo" - Settembre 2016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0999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" y="1"/>
            <a:ext cx="3032196" cy="9753601"/>
            <a:chOff x="0" y="0"/>
            <a:chExt cx="2132013" cy="6858001"/>
          </a:xfrm>
        </p:grpSpPr>
        <p:sp>
          <p:nvSpPr>
            <p:cNvPr id="15" name="Freeform 6"/>
            <p:cNvSpPr/>
            <p:nvPr/>
          </p:nvSpPr>
          <p:spPr bwMode="auto">
            <a:xfrm>
              <a:off x="0" y="0"/>
              <a:ext cx="1073150" cy="5291138"/>
            </a:xfrm>
            <a:custGeom>
              <a:avLst/>
              <a:gdLst/>
              <a:ahLst/>
              <a:cxnLst/>
              <a:rect l="0" t="0" r="r" b="b"/>
              <a:pathLst>
                <a:path w="676" h="3333">
                  <a:moveTo>
                    <a:pt x="0" y="3132"/>
                  </a:moveTo>
                  <a:lnTo>
                    <a:pt x="0" y="3312"/>
                  </a:lnTo>
                  <a:lnTo>
                    <a:pt x="126" y="3333"/>
                  </a:lnTo>
                  <a:lnTo>
                    <a:pt x="676" y="0"/>
                  </a:lnTo>
                  <a:lnTo>
                    <a:pt x="514" y="0"/>
                  </a:lnTo>
                  <a:lnTo>
                    <a:pt x="0" y="31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6" name="Freeform 7"/>
            <p:cNvSpPr/>
            <p:nvPr/>
          </p:nvSpPr>
          <p:spPr bwMode="auto">
            <a:xfrm>
              <a:off x="0" y="0"/>
              <a:ext cx="758825" cy="4624388"/>
            </a:xfrm>
            <a:custGeom>
              <a:avLst/>
              <a:gdLst/>
              <a:ahLst/>
              <a:cxnLst/>
              <a:rect l="0" t="0" r="r" b="b"/>
              <a:pathLst>
                <a:path w="478" h="2913">
                  <a:moveTo>
                    <a:pt x="478" y="0"/>
                  </a:moveTo>
                  <a:lnTo>
                    <a:pt x="318" y="0"/>
                  </a:lnTo>
                  <a:lnTo>
                    <a:pt x="0" y="1938"/>
                  </a:lnTo>
                  <a:lnTo>
                    <a:pt x="0" y="2913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7" name="Freeform 8"/>
            <p:cNvSpPr/>
            <p:nvPr/>
          </p:nvSpPr>
          <p:spPr bwMode="auto">
            <a:xfrm>
              <a:off x="0" y="5662613"/>
              <a:ext cx="906463" cy="1195388"/>
            </a:xfrm>
            <a:custGeom>
              <a:avLst/>
              <a:gdLst/>
              <a:ahLst/>
              <a:cxnLst/>
              <a:rect l="0" t="0" r="r" b="b"/>
              <a:pathLst>
                <a:path w="571" h="753">
                  <a:moveTo>
                    <a:pt x="0" y="0"/>
                  </a:moveTo>
                  <a:lnTo>
                    <a:pt x="0" y="12"/>
                  </a:lnTo>
                  <a:lnTo>
                    <a:pt x="538" y="753"/>
                  </a:lnTo>
                  <a:lnTo>
                    <a:pt x="571" y="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8" name="Freeform 9"/>
            <p:cNvSpPr/>
            <p:nvPr/>
          </p:nvSpPr>
          <p:spPr bwMode="auto">
            <a:xfrm>
              <a:off x="0" y="5295900"/>
              <a:ext cx="1487488" cy="1562100"/>
            </a:xfrm>
            <a:custGeom>
              <a:avLst/>
              <a:gdLst/>
              <a:ahLst/>
              <a:cxnLst/>
              <a:rect l="0" t="0" r="r" b="b"/>
              <a:pathLst>
                <a:path w="937" h="984">
                  <a:moveTo>
                    <a:pt x="0" y="0"/>
                  </a:moveTo>
                  <a:lnTo>
                    <a:pt x="0" y="3"/>
                  </a:lnTo>
                  <a:lnTo>
                    <a:pt x="901" y="984"/>
                  </a:lnTo>
                  <a:lnTo>
                    <a:pt x="937" y="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9" name="Freeform 10"/>
            <p:cNvSpPr/>
            <p:nvPr/>
          </p:nvSpPr>
          <p:spPr bwMode="auto">
            <a:xfrm>
              <a:off x="0" y="5257800"/>
              <a:ext cx="2132013" cy="1600200"/>
            </a:xfrm>
            <a:custGeom>
              <a:avLst/>
              <a:gdLst/>
              <a:ahLst/>
              <a:cxnLst/>
              <a:rect l="0" t="0" r="r" b="b"/>
              <a:pathLst>
                <a:path w="1343" h="1008">
                  <a:moveTo>
                    <a:pt x="0" y="24"/>
                  </a:moveTo>
                  <a:lnTo>
                    <a:pt x="937" y="1008"/>
                  </a:lnTo>
                  <a:lnTo>
                    <a:pt x="1343" y="1008"/>
                  </a:lnTo>
                  <a:lnTo>
                    <a:pt x="126" y="21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0" name="Freeform 11"/>
            <p:cNvSpPr/>
            <p:nvPr/>
          </p:nvSpPr>
          <p:spPr bwMode="auto">
            <a:xfrm>
              <a:off x="0" y="5357813"/>
              <a:ext cx="1377950" cy="1500188"/>
            </a:xfrm>
            <a:custGeom>
              <a:avLst/>
              <a:gdLst/>
              <a:ahLst/>
              <a:cxnLst/>
              <a:rect l="0" t="0" r="r" b="b"/>
              <a:pathLst>
                <a:path w="868" h="945">
                  <a:moveTo>
                    <a:pt x="0" y="192"/>
                  </a:moveTo>
                  <a:lnTo>
                    <a:pt x="571" y="945"/>
                  </a:lnTo>
                  <a:lnTo>
                    <a:pt x="868" y="945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96812" y="650241"/>
            <a:ext cx="10957749" cy="281770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96813" y="3793067"/>
            <a:ext cx="10957747" cy="47743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65678" y="8698411"/>
            <a:ext cx="1219517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22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25952" y="8698411"/>
            <a:ext cx="7558424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22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it-IT"/>
              <a:t>Stefania Bonera - IC "Borgo San Giacomo" - Settembre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66496" y="8698411"/>
            <a:ext cx="588065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22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7787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  <p:sldLayoutId id="2147483842" r:id="rId14"/>
    <p:sldLayoutId id="2147483843" r:id="rId15"/>
    <p:sldLayoutId id="2147483844" r:id="rId16"/>
    <p:sldLayoutId id="2147483845" r:id="rId17"/>
  </p:sldLayoutIdLst>
  <p:hf hdr="0" dt="0"/>
  <p:txStyles>
    <p:titleStyle>
      <a:lvl1pPr algn="ctr" defTabSz="650230" rtl="0" eaLnBrk="1" latinLnBrk="0" hangingPunct="1">
        <a:spcBef>
          <a:spcPct val="0"/>
        </a:spcBef>
        <a:buNone/>
        <a:defRPr sz="5689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06394" indent="-406394" algn="l" defTabSz="650230" rtl="0" eaLnBrk="1" latinLnBrk="0" hangingPunct="1">
        <a:spcBef>
          <a:spcPct val="20000"/>
        </a:spcBef>
        <a:spcAft>
          <a:spcPts val="853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3413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1056623" indent="-406394" algn="l" defTabSz="650230" rtl="0" eaLnBrk="1" latinLnBrk="0" hangingPunct="1">
        <a:spcBef>
          <a:spcPct val="20000"/>
        </a:spcBef>
        <a:spcAft>
          <a:spcPts val="853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844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706853" indent="-406394" algn="l" defTabSz="650230" rtl="0" eaLnBrk="1" latinLnBrk="0" hangingPunct="1">
        <a:spcBef>
          <a:spcPct val="20000"/>
        </a:spcBef>
        <a:spcAft>
          <a:spcPts val="853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56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2194526" indent="-243836" algn="l" defTabSz="650230" rtl="0" eaLnBrk="1" latinLnBrk="0" hangingPunct="1">
        <a:spcBef>
          <a:spcPct val="20000"/>
        </a:spcBef>
        <a:spcAft>
          <a:spcPts val="853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276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844756" indent="-243836" algn="l" defTabSz="650230" rtl="0" eaLnBrk="1" latinLnBrk="0" hangingPunct="1">
        <a:spcBef>
          <a:spcPct val="20000"/>
        </a:spcBef>
        <a:spcAft>
          <a:spcPts val="853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991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3576264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991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4226494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991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4876724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991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5526954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991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remit.it/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stefi_bonera/3D3E" TargetMode="External"/><Relationship Id="rId2" Type="http://schemas.openxmlformats.org/officeDocument/2006/relationships/hyperlink" Target="https://padlet.com/stefi_bonera/routine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storybird.com/poetry/poem/xpjmzmdxda/?utm_source=storybird&amp;utm_medium=email&amp;utm_campaign=share-" TargetMode="External"/><Relationship Id="rId4" Type="http://schemas.openxmlformats.org/officeDocument/2006/relationships/hyperlink" Target="https://padlet.com/stefi_bonera/e_portfolio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136980" y="3220616"/>
            <a:ext cx="10183176" cy="2520280"/>
          </a:xfrm>
        </p:spPr>
        <p:txBody>
          <a:bodyPr>
            <a:normAutofit/>
          </a:bodyPr>
          <a:lstStyle/>
          <a:p>
            <a:r>
              <a:rPr lang="it-IT" sz="6000" dirty="0"/>
              <a:t>Fare didattica con la tecnologia EAS e applicativi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Stefania Bonera - IC "Borgo San Giacomo" - Settembre 2016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1</a:t>
            </a:fld>
            <a:endParaRPr lang="it-IT"/>
          </a:p>
        </p:txBody>
      </p:sp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Stefania Bonera - IC "Borgo San Giacomo" - Settembre 2016</a:t>
            </a:r>
            <a:endParaRPr lang="en-US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10</a:t>
            </a:fld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150" y="1924472"/>
            <a:ext cx="10964991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878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Stefania Bonera - IC "Borgo San Giacomo" - Settembre 2016</a:t>
            </a:r>
            <a:endParaRPr lang="en-US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11</a:t>
            </a:fld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656" y="916360"/>
            <a:ext cx="10353872" cy="679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636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Stefania Bonera - IC "Borgo San Giacomo" - Settembre 2016</a:t>
            </a:r>
            <a:endParaRPr lang="en-US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12</a:t>
            </a:fld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848" y="1564432"/>
            <a:ext cx="11009446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274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Stefania Bonera - IC "Borgo San Giacomo" - Settembre 2016</a:t>
            </a:r>
            <a:endParaRPr lang="en-US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13</a:t>
            </a:fld>
            <a:endParaRPr lang="it-IT"/>
          </a:p>
        </p:txBody>
      </p:sp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9962674"/>
              </p:ext>
            </p:extLst>
          </p:nvPr>
        </p:nvGraphicFramePr>
        <p:xfrm>
          <a:off x="1729242" y="1492424"/>
          <a:ext cx="10856196" cy="6408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" name="Document" r:id="rId3" imgW="9059374" imgH="5348566" progId="Word.Document.12">
                  <p:embed/>
                </p:oleObj>
              </mc:Choice>
              <mc:Fallback>
                <p:oleObj name="Document" r:id="rId3" imgW="9059374" imgH="534856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29242" y="1492424"/>
                        <a:ext cx="10856196" cy="6408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3413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Stefania Bonera - IC "Borgo San Giacomo" - Settembre 2016</a:t>
            </a:r>
            <a:endParaRPr lang="en-US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14</a:t>
            </a:fld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888" y="1543505"/>
            <a:ext cx="10833023" cy="4629438"/>
          </a:xfrm>
          <a:prstGeom prst="rect">
            <a:avLst/>
          </a:prstGeom>
        </p:spPr>
      </p:pic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5943281"/>
              </p:ext>
            </p:extLst>
          </p:nvPr>
        </p:nvGraphicFramePr>
        <p:xfrm>
          <a:off x="2340561" y="6316960"/>
          <a:ext cx="9425935" cy="1902519"/>
        </p:xfrm>
        <a:graphic>
          <a:graphicData uri="http://schemas.openxmlformats.org/drawingml/2006/table">
            <a:tbl>
              <a:tblPr firstRow="1" firstCol="1" bandRow="1"/>
              <a:tblGrid>
                <a:gridCol w="9425935">
                  <a:extLst>
                    <a:ext uri="{9D8B030D-6E8A-4147-A177-3AD203B41FA5}">
                      <a16:colId xmlns:a16="http://schemas.microsoft.com/office/drawing/2014/main" val="3323271778"/>
                    </a:ext>
                  </a:extLst>
                </a:gridCol>
              </a:tblGrid>
              <a:tr h="2113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VALUTAZIONE DEGLI APPRENDIMENTI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6255282"/>
                  </a:ext>
                </a:extLst>
              </a:tr>
              <a:tr h="16911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 valutazione avverrà sulla base di una griglia con indicatori scelti dai docenti che hanno collaborato all’EAS, in base alle competenze disciplinari e trasversali, con scala in centesimi. Gli indicatori che verranno valutati riguarderanno: 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Ricerca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Organizzazione e rielaborazione delle informazioni 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Uso dei dispositivi tecnici 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Efficacia comunicativa  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Fluidità e correttezza linguistica     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7633551"/>
                  </a:ext>
                </a:extLst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184768" y="6524219"/>
            <a:ext cx="13521268" cy="538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36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Stefania Bonera - IC "Borgo San Giacomo" - Settembre 2016</a:t>
            </a:r>
            <a:endParaRPr lang="en-US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15</a:t>
            </a:fld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815" y="985509"/>
            <a:ext cx="10388745" cy="690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55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Stefania Bonera - IC "Borgo San Giacomo" - Settembre 2016</a:t>
            </a:r>
            <a:endParaRPr lang="en-US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16</a:t>
            </a:fld>
            <a:endParaRPr lang="it-IT"/>
          </a:p>
        </p:txBody>
      </p:sp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2768865"/>
              </p:ext>
            </p:extLst>
          </p:nvPr>
        </p:nvGraphicFramePr>
        <p:xfrm>
          <a:off x="2541960" y="1420418"/>
          <a:ext cx="8494351" cy="7147319"/>
        </p:xfrm>
        <a:graphic>
          <a:graphicData uri="http://schemas.openxmlformats.org/drawingml/2006/table">
            <a:tbl>
              <a:tblPr firstRow="1" firstCol="1" bandRow="1"/>
              <a:tblGrid>
                <a:gridCol w="2123439">
                  <a:extLst>
                    <a:ext uri="{9D8B030D-6E8A-4147-A177-3AD203B41FA5}">
                      <a16:colId xmlns:a16="http://schemas.microsoft.com/office/drawing/2014/main" val="1944997299"/>
                    </a:ext>
                  </a:extLst>
                </a:gridCol>
                <a:gridCol w="2123439">
                  <a:extLst>
                    <a:ext uri="{9D8B030D-6E8A-4147-A177-3AD203B41FA5}">
                      <a16:colId xmlns:a16="http://schemas.microsoft.com/office/drawing/2014/main" val="2981532063"/>
                    </a:ext>
                  </a:extLst>
                </a:gridCol>
                <a:gridCol w="2123439">
                  <a:extLst>
                    <a:ext uri="{9D8B030D-6E8A-4147-A177-3AD203B41FA5}">
                      <a16:colId xmlns:a16="http://schemas.microsoft.com/office/drawing/2014/main" val="1411634928"/>
                    </a:ext>
                  </a:extLst>
                </a:gridCol>
                <a:gridCol w="2124034">
                  <a:extLst>
                    <a:ext uri="{9D8B030D-6E8A-4147-A177-3AD203B41FA5}">
                      <a16:colId xmlns:a16="http://schemas.microsoft.com/office/drawing/2014/main" val="2074865421"/>
                    </a:ext>
                  </a:extLst>
                </a:gridCol>
              </a:tblGrid>
              <a:tr h="2464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LAVORO DI GRUPPO</a:t>
                      </a:r>
                    </a:p>
                  </a:txBody>
                  <a:tcPr marL="62950" marR="62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SI’</a:t>
                      </a:r>
                    </a:p>
                  </a:txBody>
                  <a:tcPr marL="62950" marR="62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</a:t>
                      </a:r>
                    </a:p>
                  </a:txBody>
                  <a:tcPr marL="62950" marR="62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PARZIALMENTE</a:t>
                      </a:r>
                    </a:p>
                  </a:txBody>
                  <a:tcPr marL="62950" marR="62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7035276"/>
                  </a:ext>
                </a:extLst>
              </a:tr>
              <a:tr h="12322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 interagito con i compagni in modo efficace, apportando il mio contributo nella realizzazione del progetto.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2950" marR="62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2950" marR="62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2950" marR="62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2950" marR="62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9200129"/>
                  </a:ext>
                </a:extLst>
              </a:tr>
              <a:tr h="9858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 accettato le regole della classe e del gruppo, rispettando i consigli e le opinioni degli altri.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2950" marR="62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2950" marR="62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2950" marR="62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2950" marR="62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4383256"/>
                  </a:ext>
                </a:extLst>
              </a:tr>
              <a:tr h="2464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COMPETENZE LINGUISTICHE</a:t>
                      </a:r>
                    </a:p>
                  </a:txBody>
                  <a:tcPr marL="62950" marR="62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</a:t>
                      </a:r>
                    </a:p>
                  </a:txBody>
                  <a:tcPr marL="62950" marR="62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</a:t>
                      </a:r>
                    </a:p>
                  </a:txBody>
                  <a:tcPr marL="62950" marR="62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PARZIALMENTE</a:t>
                      </a:r>
                    </a:p>
                  </a:txBody>
                  <a:tcPr marL="62950" marR="62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4665426"/>
                  </a:ext>
                </a:extLst>
              </a:tr>
              <a:tr h="12322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 attinto al mio repertorio linguistico utilizzando la lingua per apprendere nuovi argomenti, anche di ambiti disciplinari diversi.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2950" marR="62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2950" marR="62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2950" marR="62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2950" marR="62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4917320"/>
                  </a:ext>
                </a:extLst>
              </a:tr>
              <a:tr h="9858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 appreso nuove strutture grammaticali e ho arricchito il mio bagaglio lessicale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2950" marR="62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2950" marR="62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2950" marR="62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2950" marR="62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2984999"/>
                  </a:ext>
                </a:extLst>
              </a:tr>
              <a:tr h="246459"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RESOCONTO FINALE</a:t>
                      </a:r>
                    </a:p>
                  </a:txBody>
                  <a:tcPr marL="62950" marR="62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8830065"/>
                  </a:ext>
                </a:extLst>
              </a:tr>
              <a:tr h="985837"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Cosa ho apprezzato: ________________________________________________________________________________________________________ ________________________________________________________________________________________________________ ________________________________________________________________________________________________________ 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2950" marR="62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0018831"/>
                  </a:ext>
                </a:extLst>
              </a:tr>
              <a:tr h="985837"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Cosa ho imparato: ________________________________________________________________________________________________________ ________________________________________________________________________________________________________ ________________________________________________________________________________________________________                              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2950" marR="629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0587238"/>
                  </a:ext>
                </a:extLst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397944" y="431752"/>
            <a:ext cx="14113569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2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Allegato 3</a:t>
            </a:r>
            <a:r>
              <a:rPr kumimoji="0" lang="it-IT" altLang="it-IT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endParaRPr kumimoji="0" lang="it-IT" altLang="it-IT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GRIGLIA AUTOVALUTATIVA</a:t>
            </a:r>
            <a:endParaRPr kumimoji="0" lang="it-IT" altLang="it-IT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Alunno/a __________________________________________________________________ Classe ____________ </a:t>
            </a:r>
            <a:r>
              <a:rPr kumimoji="0" lang="it-IT" altLang="it-IT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a.s.</a:t>
            </a: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_______________    </a:t>
            </a: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68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Stefania Bonera - IC "Borgo San Giacomo" - Settembre 2016</a:t>
            </a:r>
            <a:endParaRPr lang="en-US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17</a:t>
            </a:fld>
            <a:endParaRPr lang="it-IT"/>
          </a:p>
        </p:txBody>
      </p:sp>
      <p:pic>
        <p:nvPicPr>
          <p:cNvPr id="4" name="Come to Lond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3888" y="1969604"/>
            <a:ext cx="10344772" cy="581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400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Stefania Bonera - IC "Borgo San Giacomo" - Settembre 2016</a:t>
            </a:r>
            <a:endParaRPr lang="en-US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18</a:t>
            </a:fld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2179900" y="1573203"/>
            <a:ext cx="8645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572516">
              <a:spcBef>
                <a:spcPts val="3900"/>
              </a:spcBef>
              <a:defRPr sz="3528" i="1">
                <a:solidFill>
                  <a:srgbClr val="DC3733"/>
                </a:solidFill>
              </a:defRPr>
            </a:pPr>
            <a:r>
              <a:rPr lang="it-IT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Flipped</a:t>
            </a:r>
            <a:r>
              <a:rPr lang="it-IT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Classroom</a:t>
            </a:r>
            <a:r>
              <a:rPr lang="it-IT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gli studenti si preparano su un argomento creando un artefatto (fase </a:t>
            </a:r>
            <a:r>
              <a:rPr lang="it-IT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operatoria</a:t>
            </a:r>
            <a:r>
              <a:rPr lang="it-IT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EAS) con l’ausilio di materiali </a:t>
            </a:r>
            <a:r>
              <a:rPr lang="it-IT" sz="3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online,come</a:t>
            </a:r>
            <a:r>
              <a:rPr lang="it-IT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film, </a:t>
            </a:r>
            <a:r>
              <a:rPr lang="it-IT" sz="3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podcast</a:t>
            </a:r>
            <a:r>
              <a:rPr lang="it-IT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3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Wiki</a:t>
            </a:r>
            <a:r>
              <a:rPr lang="it-IT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applicativi 2.0 e il docente accompagna e monitora il processo di apprendimento fornendo il quadro di riferimento (fase </a:t>
            </a:r>
            <a:r>
              <a:rPr lang="it-IT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preparatoria</a:t>
            </a:r>
            <a:r>
              <a:rPr lang="it-IT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EAS) assegnando E-</a:t>
            </a:r>
            <a:r>
              <a:rPr lang="it-IT" sz="3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tivities</a:t>
            </a:r>
            <a:r>
              <a:rPr lang="it-IT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(preoperatoria) e discutendone i risultati prima della condivisione interna o esterna (fase </a:t>
            </a:r>
            <a:r>
              <a:rPr lang="it-IT" sz="3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ristrutturativa</a:t>
            </a:r>
            <a:r>
              <a:rPr lang="it-IT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EAS).</a:t>
            </a:r>
          </a:p>
        </p:txBody>
      </p:sp>
    </p:spTree>
    <p:extLst>
      <p:ext uri="{BB962C8B-B14F-4D97-AF65-F5344CB8AC3E}">
        <p14:creationId xmlns:p14="http://schemas.microsoft.com/office/powerpoint/2010/main" val="2205875884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Stefania Bonera - IC "Borgo San Giacomo" - Settembre 2016</a:t>
            </a:r>
            <a:endParaRPr lang="en-US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19</a:t>
            </a:fld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4414168" y="1224824"/>
            <a:ext cx="48400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5400" dirty="0">
                <a:ln w="3175" cmpd="sng">
                  <a:noFill/>
                </a:ln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L’E-Learning è:</a:t>
            </a:r>
          </a:p>
          <a:p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2426680" y="3391927"/>
            <a:ext cx="835696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 defTabSz="650230">
              <a:spcBef>
                <a:spcPct val="20000"/>
              </a:spcBef>
              <a:spcAft>
                <a:spcPts val="853"/>
              </a:spcAft>
              <a:buClr>
                <a:srgbClr val="30ACEC">
                  <a:lumMod val="75000"/>
                </a:srgbClr>
              </a:buClr>
              <a:buSzPct val="145000"/>
              <a:buFont typeface="Wingdings" panose="05000000000000000000" pitchFamily="2" charset="2"/>
              <a:buChar char="v"/>
            </a:pPr>
            <a:r>
              <a:rPr lang="it-IT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 Learning può essere definito come un </a:t>
            </a:r>
            <a:r>
              <a:rPr lang="it-IT" sz="3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apprendimento che viene sostenuto e reso possibile dall’utilizzo delle TIC</a:t>
            </a:r>
            <a:r>
              <a:rPr lang="it-IT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 nuovi Media acquisiscono la loro qualità didattica all’interno di un metodo di  insegnamento ( nel nostro caso metodologia EAS). E’ quindi necessario che </a:t>
            </a:r>
            <a:r>
              <a:rPr lang="it-IT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</a:t>
            </a:r>
            <a:r>
              <a:rPr lang="it-IT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 tecnologie INTEGRINO il processo di apprendimento/insegnamento;</a:t>
            </a:r>
          </a:p>
        </p:txBody>
      </p:sp>
    </p:spTree>
    <p:extLst>
      <p:ext uri="{BB962C8B-B14F-4D97-AF65-F5344CB8AC3E}">
        <p14:creationId xmlns:p14="http://schemas.microsoft.com/office/powerpoint/2010/main" val="357662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Stefania Bonera - IC "Borgo San Giacomo" - Settembre 2016</a:t>
            </a:r>
            <a:endParaRPr lang="en-US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2</a:t>
            </a:fld>
            <a:endParaRPr lang="it-IT"/>
          </a:p>
        </p:txBody>
      </p:sp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8319248"/>
              </p:ext>
            </p:extLst>
          </p:nvPr>
        </p:nvGraphicFramePr>
        <p:xfrm>
          <a:off x="2146169" y="1918468"/>
          <a:ext cx="9509868" cy="6464299"/>
        </p:xfrm>
        <a:graphic>
          <a:graphicData uri="http://schemas.openxmlformats.org/drawingml/2006/table">
            <a:tbl>
              <a:tblPr firstRow="1" firstCol="1">
                <a:tableStyleId>{4C3C2611-4C71-4FC5-86AE-919BDF0F9419}</a:tableStyleId>
              </a:tblPr>
              <a:tblGrid>
                <a:gridCol w="3169956">
                  <a:extLst>
                    <a:ext uri="{9D8B030D-6E8A-4147-A177-3AD203B41FA5}">
                      <a16:colId xmlns:a16="http://schemas.microsoft.com/office/drawing/2014/main" val="3933706488"/>
                    </a:ext>
                  </a:extLst>
                </a:gridCol>
                <a:gridCol w="3169956">
                  <a:extLst>
                    <a:ext uri="{9D8B030D-6E8A-4147-A177-3AD203B41FA5}">
                      <a16:colId xmlns:a16="http://schemas.microsoft.com/office/drawing/2014/main" val="1145571181"/>
                    </a:ext>
                  </a:extLst>
                </a:gridCol>
                <a:gridCol w="3169956">
                  <a:extLst>
                    <a:ext uri="{9D8B030D-6E8A-4147-A177-3AD203B41FA5}">
                      <a16:colId xmlns:a16="http://schemas.microsoft.com/office/drawing/2014/main" val="2301011987"/>
                    </a:ext>
                  </a:extLst>
                </a:gridCol>
              </a:tblGrid>
              <a:tr h="1616075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dirty="0">
                          <a:solidFill>
                            <a:srgbClr val="FFFFFF"/>
                          </a:solidFill>
                        </a:rPr>
                        <a:t>E-Learning /EAS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DBDFD4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dirty="0">
                          <a:solidFill>
                            <a:srgbClr val="FFFFFF"/>
                          </a:solidFill>
                        </a:rPr>
                        <a:t>Coach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Apprendente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BDFD4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511831995"/>
                  </a:ext>
                </a:extLst>
              </a:tr>
              <a:tr h="1650603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dirty="0" err="1">
                          <a:solidFill>
                            <a:srgbClr val="FFFFFF"/>
                          </a:solidFill>
                        </a:rPr>
                        <a:t>Fase</a:t>
                      </a:r>
                      <a:r>
                        <a:rPr sz="2800" dirty="0">
                          <a:solidFill>
                            <a:srgbClr val="FFFFFF"/>
                          </a:solidFill>
                        </a:rPr>
                        <a:t> 
</a:t>
                      </a:r>
                      <a:r>
                        <a:rPr sz="2800" dirty="0" err="1">
                          <a:solidFill>
                            <a:srgbClr val="FFFFFF"/>
                          </a:solidFill>
                        </a:rPr>
                        <a:t>Preparatoria</a:t>
                      </a:r>
                      <a:endParaRPr sz="2800" dirty="0">
                        <a:solidFill>
                          <a:srgbClr val="FFFFFF"/>
                        </a:solidFill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200" dirty="0" err="1">
                          <a:solidFill>
                            <a:srgbClr val="006288"/>
                          </a:solidFill>
                        </a:rPr>
                        <a:t>Introdurre</a:t>
                      </a:r>
                      <a:r>
                        <a:rPr sz="2200" dirty="0">
                          <a:solidFill>
                            <a:srgbClr val="006288"/>
                          </a:solidFill>
                        </a:rPr>
                        <a:t> </a:t>
                      </a:r>
                      <a:endParaRPr lang="it-IT" sz="2200" dirty="0">
                        <a:solidFill>
                          <a:srgbClr val="006288"/>
                        </a:solidFill>
                      </a:endParaRPr>
                    </a:p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200" dirty="0" err="1">
                          <a:solidFill>
                            <a:srgbClr val="006288"/>
                          </a:solidFill>
                        </a:rPr>
                        <a:t>l’EAS</a:t>
                      </a:r>
                      <a:r>
                        <a:rPr sz="2200" dirty="0">
                          <a:solidFill>
                            <a:srgbClr val="006288"/>
                          </a:solidFill>
                        </a:rPr>
                        <a:t> (</a:t>
                      </a:r>
                      <a:r>
                        <a:rPr sz="2200" dirty="0" err="1">
                          <a:solidFill>
                            <a:srgbClr val="006288"/>
                          </a:solidFill>
                        </a:rPr>
                        <a:t>Episodio</a:t>
                      </a:r>
                      <a:r>
                        <a:rPr sz="2200" dirty="0">
                          <a:solidFill>
                            <a:srgbClr val="006288"/>
                          </a:solidFill>
                        </a:rPr>
                        <a:t> di </a:t>
                      </a:r>
                      <a:r>
                        <a:rPr sz="2200" dirty="0" err="1">
                          <a:solidFill>
                            <a:srgbClr val="006288"/>
                          </a:solidFill>
                        </a:rPr>
                        <a:t>Apprendimento</a:t>
                      </a:r>
                      <a:r>
                        <a:rPr sz="2200" dirty="0">
                          <a:solidFill>
                            <a:srgbClr val="006288"/>
                          </a:solidFill>
                        </a:rPr>
                        <a:t> </a:t>
                      </a:r>
                      <a:r>
                        <a:rPr sz="2200" dirty="0" err="1">
                          <a:solidFill>
                            <a:srgbClr val="006288"/>
                          </a:solidFill>
                        </a:rPr>
                        <a:t>Situato</a:t>
                      </a:r>
                      <a:r>
                        <a:rPr sz="2200" dirty="0">
                          <a:solidFill>
                            <a:srgbClr val="006288"/>
                          </a:solidFill>
                        </a:rPr>
                        <a:t>)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dirty="0" err="1">
                          <a:solidFill>
                            <a:srgbClr val="006288"/>
                          </a:solidFill>
                        </a:rPr>
                        <a:t>Comprendere</a:t>
                      </a:r>
                      <a:r>
                        <a:rPr dirty="0">
                          <a:solidFill>
                            <a:srgbClr val="006288"/>
                          </a:solidFill>
                        </a:rPr>
                        <a:t> la </a:t>
                      </a:r>
                      <a:r>
                        <a:rPr dirty="0" err="1">
                          <a:solidFill>
                            <a:srgbClr val="006288"/>
                          </a:solidFill>
                        </a:rPr>
                        <a:t>definizione</a:t>
                      </a:r>
                      <a:r>
                        <a:rPr dirty="0">
                          <a:solidFill>
                            <a:srgbClr val="006288"/>
                          </a:solidFill>
                        </a:rPr>
                        <a:t> e </a:t>
                      </a:r>
                      <a:r>
                        <a:rPr dirty="0" err="1">
                          <a:solidFill>
                            <a:srgbClr val="006288"/>
                          </a:solidFill>
                        </a:rPr>
                        <a:t>i</a:t>
                      </a:r>
                      <a:r>
                        <a:rPr dirty="0">
                          <a:solidFill>
                            <a:srgbClr val="006288"/>
                          </a:solidFill>
                        </a:rPr>
                        <a:t> </a:t>
                      </a:r>
                      <a:r>
                        <a:rPr dirty="0" err="1">
                          <a:solidFill>
                            <a:srgbClr val="006288"/>
                          </a:solidFill>
                        </a:rPr>
                        <a:t>fondamenti</a:t>
                      </a:r>
                      <a:r>
                        <a:rPr dirty="0">
                          <a:solidFill>
                            <a:srgbClr val="006288"/>
                          </a:solidFill>
                        </a:rPr>
                        <a:t>  </a:t>
                      </a:r>
                      <a:r>
                        <a:rPr dirty="0" err="1">
                          <a:solidFill>
                            <a:srgbClr val="006288"/>
                          </a:solidFill>
                        </a:rPr>
                        <a:t>dell’EAS</a:t>
                      </a:r>
                      <a:r>
                        <a:rPr dirty="0">
                          <a:solidFill>
                            <a:srgbClr val="006288"/>
                          </a:solidFill>
                        </a:rPr>
                        <a:t> ( </a:t>
                      </a:r>
                      <a:r>
                        <a:rPr dirty="0" err="1">
                          <a:solidFill>
                            <a:srgbClr val="006288"/>
                          </a:solidFill>
                        </a:rPr>
                        <a:t>Episodio</a:t>
                      </a:r>
                      <a:r>
                        <a:rPr dirty="0">
                          <a:solidFill>
                            <a:srgbClr val="006288"/>
                          </a:solidFill>
                        </a:rPr>
                        <a:t> di </a:t>
                      </a:r>
                      <a:r>
                        <a:rPr dirty="0" err="1">
                          <a:solidFill>
                            <a:srgbClr val="006288"/>
                          </a:solidFill>
                        </a:rPr>
                        <a:t>Apprendimento</a:t>
                      </a:r>
                      <a:r>
                        <a:rPr dirty="0">
                          <a:solidFill>
                            <a:srgbClr val="006288"/>
                          </a:solidFill>
                        </a:rPr>
                        <a:t> </a:t>
                      </a:r>
                      <a:r>
                        <a:rPr dirty="0" err="1">
                          <a:solidFill>
                            <a:srgbClr val="006288"/>
                          </a:solidFill>
                        </a:rPr>
                        <a:t>Situato</a:t>
                      </a:r>
                      <a:r>
                        <a:rPr dirty="0">
                          <a:solidFill>
                            <a:srgbClr val="006288"/>
                          </a:solidFill>
                        </a:rPr>
                        <a:t>)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BDFD4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126654675"/>
                  </a:ext>
                </a:extLst>
              </a:tr>
              <a:tr h="1581546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dirty="0" err="1">
                          <a:solidFill>
                            <a:srgbClr val="FFFFFF"/>
                          </a:solidFill>
                        </a:rPr>
                        <a:t>Fase</a:t>
                      </a:r>
                      <a:r>
                        <a:rPr sz="2800" dirty="0">
                          <a:solidFill>
                            <a:srgbClr val="FFFFFF"/>
                          </a:solidFill>
                        </a:rPr>
                        <a:t>
</a:t>
                      </a:r>
                      <a:r>
                        <a:rPr sz="2800" dirty="0" err="1">
                          <a:solidFill>
                            <a:srgbClr val="FFFFFF"/>
                          </a:solidFill>
                        </a:rPr>
                        <a:t>Operatoria</a:t>
                      </a:r>
                      <a:endParaRPr sz="2800" dirty="0">
                        <a:solidFill>
                          <a:srgbClr val="FFFFFF"/>
                        </a:solidFill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2000"/>
                      </a:pPr>
                      <a:r>
                        <a:rPr dirty="0" err="1"/>
                        <a:t>Monitorare</a:t>
                      </a:r>
                      <a:r>
                        <a:rPr dirty="0"/>
                        <a:t>  e </a:t>
                      </a:r>
                      <a:r>
                        <a:rPr lang="it-IT" dirty="0" err="1"/>
                        <a:t>V</a:t>
                      </a:r>
                      <a:r>
                        <a:rPr dirty="0" err="1"/>
                        <a:t>alutare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il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processo</a:t>
                      </a:r>
                      <a:r>
                        <a:rPr dirty="0"/>
                        <a:t> di </a:t>
                      </a:r>
                      <a:r>
                        <a:rPr dirty="0" err="1"/>
                        <a:t>apprendimento</a:t>
                      </a:r>
                      <a:r>
                        <a:rPr dirty="0"/>
                        <a:t>  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t>Costruire in gruppo la bozza di progettazione di un EAS in E-Learning/Mobile Learning  per la propria disciplina 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BDFD4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82580470"/>
                  </a:ext>
                </a:extLst>
              </a:tr>
              <a:tr h="1616075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dirty="0" err="1">
                          <a:solidFill>
                            <a:srgbClr val="FFFFFF"/>
                          </a:solidFill>
                        </a:rPr>
                        <a:t>Fase</a:t>
                      </a:r>
                      <a:r>
                        <a:rPr sz="2800" dirty="0">
                          <a:solidFill>
                            <a:srgbClr val="FFFFFF"/>
                          </a:solidFill>
                        </a:rPr>
                        <a:t>
</a:t>
                      </a:r>
                      <a:r>
                        <a:rPr sz="2800" dirty="0" err="1">
                          <a:solidFill>
                            <a:srgbClr val="FFFFFF"/>
                          </a:solidFill>
                        </a:rPr>
                        <a:t>Ristrutturativa</a:t>
                      </a:r>
                      <a:endParaRPr sz="2800" dirty="0">
                        <a:solidFill>
                          <a:srgbClr val="FFFFFF"/>
                        </a:solidFill>
                      </a:endParaRP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DBDFD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900"/>
                      </a:pPr>
                      <a:r>
                        <a:rPr dirty="0" err="1"/>
                        <a:t>Discutere</a:t>
                      </a:r>
                      <a:r>
                        <a:rPr dirty="0"/>
                        <a:t> e </a:t>
                      </a:r>
                      <a:r>
                        <a:rPr dirty="0" err="1"/>
                        <a:t>valutare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il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processo</a:t>
                      </a:r>
                      <a:r>
                        <a:rPr dirty="0"/>
                        <a:t> di </a:t>
                      </a:r>
                      <a:r>
                        <a:rPr dirty="0" err="1"/>
                        <a:t>apprendimento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attraverso</a:t>
                      </a:r>
                      <a:r>
                        <a:rPr dirty="0"/>
                        <a:t> debriefing e </a:t>
                      </a:r>
                      <a:r>
                        <a:rPr dirty="0" err="1"/>
                        <a:t>rubrica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valutativa</a:t>
                      </a:r>
                      <a:endParaRPr dirty="0"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DBDFD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100" dirty="0" err="1">
                          <a:solidFill>
                            <a:srgbClr val="006288"/>
                          </a:solidFill>
                        </a:rPr>
                        <a:t>Partecipare</a:t>
                      </a:r>
                      <a:r>
                        <a:rPr sz="2100" dirty="0">
                          <a:solidFill>
                            <a:srgbClr val="006288"/>
                          </a:solidFill>
                        </a:rPr>
                        <a:t> al debriefing, </a:t>
                      </a:r>
                      <a:r>
                        <a:rPr sz="2100" dirty="0" err="1">
                          <a:solidFill>
                            <a:srgbClr val="006288"/>
                          </a:solidFill>
                        </a:rPr>
                        <a:t>condividere</a:t>
                      </a:r>
                      <a:r>
                        <a:rPr sz="2100" dirty="0">
                          <a:solidFill>
                            <a:srgbClr val="006288"/>
                          </a:solidFill>
                        </a:rPr>
                        <a:t> </a:t>
                      </a:r>
                      <a:r>
                        <a:rPr sz="2100" dirty="0" err="1">
                          <a:solidFill>
                            <a:srgbClr val="006288"/>
                          </a:solidFill>
                        </a:rPr>
                        <a:t>i</a:t>
                      </a:r>
                      <a:r>
                        <a:rPr sz="2100" dirty="0">
                          <a:solidFill>
                            <a:srgbClr val="006288"/>
                          </a:solidFill>
                        </a:rPr>
                        <a:t> </a:t>
                      </a:r>
                      <a:r>
                        <a:rPr sz="2100" dirty="0" err="1">
                          <a:solidFill>
                            <a:srgbClr val="006288"/>
                          </a:solidFill>
                        </a:rPr>
                        <a:t>risultati</a:t>
                      </a:r>
                      <a:r>
                        <a:rPr sz="2100" dirty="0">
                          <a:solidFill>
                            <a:srgbClr val="006288"/>
                          </a:solidFill>
                        </a:rPr>
                        <a:t>, </a:t>
                      </a:r>
                      <a:r>
                        <a:rPr sz="2100" dirty="0" err="1">
                          <a:solidFill>
                            <a:srgbClr val="006288"/>
                          </a:solidFill>
                        </a:rPr>
                        <a:t>strutturare</a:t>
                      </a:r>
                      <a:r>
                        <a:rPr sz="2100" dirty="0">
                          <a:solidFill>
                            <a:srgbClr val="006288"/>
                          </a:solidFill>
                        </a:rPr>
                        <a:t> </a:t>
                      </a:r>
                      <a:r>
                        <a:rPr sz="2100" dirty="0" err="1">
                          <a:solidFill>
                            <a:srgbClr val="006288"/>
                          </a:solidFill>
                        </a:rPr>
                        <a:t>il</a:t>
                      </a:r>
                      <a:r>
                        <a:rPr sz="2100" dirty="0">
                          <a:solidFill>
                            <a:srgbClr val="006288"/>
                          </a:solidFill>
                        </a:rPr>
                        <a:t> portfolio.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BDFD4"/>
                      </a:solidFill>
                      <a:miter lim="400000"/>
                    </a:lnR>
                    <a:lnB w="12700">
                      <a:solidFill>
                        <a:srgbClr val="DBDFD4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1522863"/>
                  </a:ext>
                </a:extLst>
              </a:tr>
            </a:tbl>
          </a:graphicData>
        </a:graphic>
      </p:graphicFrame>
      <p:sp>
        <p:nvSpPr>
          <p:cNvPr id="5" name="CasellaDiTesto 4"/>
          <p:cNvSpPr txBox="1"/>
          <p:nvPr/>
        </p:nvSpPr>
        <p:spPr>
          <a:xfrm>
            <a:off x="1741678" y="988368"/>
            <a:ext cx="10318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latin typeface="Arial" panose="020B0604020202020204" pitchFamily="34" charset="0"/>
                <a:cs typeface="Arial" panose="020B0604020202020204" pitchFamily="34" charset="0"/>
              </a:rPr>
              <a:t>Obiettivi di Insegnamento/Apprendimento  - Format EAS</a:t>
            </a:r>
          </a:p>
        </p:txBody>
      </p:sp>
    </p:spTree>
    <p:extLst>
      <p:ext uri="{BB962C8B-B14F-4D97-AF65-F5344CB8AC3E}">
        <p14:creationId xmlns:p14="http://schemas.microsoft.com/office/powerpoint/2010/main" val="378599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Stefania Bonera - IC "Borgo San Giacomo" - Settembre 2016</a:t>
            </a:r>
            <a:endParaRPr lang="en-US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20</a:t>
            </a:fld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2825952" y="2788568"/>
            <a:ext cx="84289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 defTabSz="650230">
              <a:spcBef>
                <a:spcPct val="20000"/>
              </a:spcBef>
              <a:spcAft>
                <a:spcPts val="853"/>
              </a:spcAft>
              <a:buClr>
                <a:srgbClr val="30ACEC">
                  <a:lumMod val="75000"/>
                </a:srgbClr>
              </a:buClr>
              <a:buSzPct val="145000"/>
              <a:buFont typeface="Wingdings" panose="05000000000000000000" pitchFamily="2" charset="2"/>
              <a:buChar char="v"/>
            </a:pPr>
            <a:r>
              <a:rPr lang="it-IT" sz="3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statico o interattivo</a:t>
            </a:r>
            <a:r>
              <a:rPr lang="it-IT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cioè può conformarsi come acquisizione individuale di informazioni (lettura di testi </a:t>
            </a:r>
            <a:r>
              <a:rPr lang="it-IT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online,ricezione</a:t>
            </a:r>
            <a:r>
              <a:rPr lang="it-IT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contenuti video </a:t>
            </a:r>
            <a:r>
              <a:rPr lang="it-IT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it-IT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oppure come interazione( collaborazione in un forum virtuale, scambio in una chat </a:t>
            </a:r>
            <a:r>
              <a:rPr lang="it-IT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it-IT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</p:txBody>
      </p:sp>
    </p:spTree>
    <p:extLst>
      <p:ext uri="{BB962C8B-B14F-4D97-AF65-F5344CB8AC3E}">
        <p14:creationId xmlns:p14="http://schemas.microsoft.com/office/powerpoint/2010/main" val="179167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Stefania Bonera - IC "Borgo San Giacomo" - Settembre 2016</a:t>
            </a:r>
            <a:endParaRPr lang="en-US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21</a:t>
            </a:fld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2825952" y="3292624"/>
            <a:ext cx="8645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it-IT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individuale o collaborativo</a:t>
            </a:r>
            <a:r>
              <a:rPr lang="it-IT" sz="3200" dirty="0">
                <a:latin typeface="Arial" panose="020B0604020202020204" pitchFamily="34" charset="0"/>
                <a:cs typeface="Arial" panose="020B0604020202020204" pitchFamily="34" charset="0"/>
              </a:rPr>
              <a:t>, cioè le persone possono lavorare individualmente o in gruppo;</a:t>
            </a:r>
          </a:p>
        </p:txBody>
      </p:sp>
    </p:spTree>
    <p:extLst>
      <p:ext uri="{BB962C8B-B14F-4D97-AF65-F5344CB8AC3E}">
        <p14:creationId xmlns:p14="http://schemas.microsoft.com/office/powerpoint/2010/main" val="171780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Stefania Bonera - IC "Borgo San Giacomo" - Settembre 2016</a:t>
            </a:r>
            <a:endParaRPr lang="en-US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22</a:t>
            </a:fld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2825952" y="3148608"/>
            <a:ext cx="79208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it-IT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sincrono o asincrono</a:t>
            </a:r>
            <a:r>
              <a:rPr lang="it-IT" sz="3200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it-IT" sz="3200" dirty="0">
                <a:latin typeface="Arial" panose="020B0604020202020204" pitchFamily="34" charset="0"/>
                <a:cs typeface="Arial" panose="020B0604020202020204" pitchFamily="34" charset="0"/>
              </a:rPr>
              <a:t> l’interazione può avvenire in tempo reale come nell’ambito di videoconferenze o chat, oppure in tempi diversi come nei forum di discussione</a:t>
            </a:r>
          </a:p>
        </p:txBody>
      </p:sp>
    </p:spTree>
    <p:extLst>
      <p:ext uri="{BB962C8B-B14F-4D97-AF65-F5344CB8AC3E}">
        <p14:creationId xmlns:p14="http://schemas.microsoft.com/office/powerpoint/2010/main" val="2289424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Stefania Bonera - IC "Borgo San Giacomo" - Settembre 2016</a:t>
            </a:r>
            <a:endParaRPr lang="en-US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23</a:t>
            </a:fld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1960648" y="3004592"/>
            <a:ext cx="9289032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it-IT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locale o distribuito</a:t>
            </a:r>
            <a:r>
              <a:rPr lang="it-IT" sz="3200" dirty="0">
                <a:latin typeface="Arial" panose="020B0604020202020204" pitchFamily="34" charset="0"/>
                <a:cs typeface="Arial" panose="020B0604020202020204" pitchFamily="34" charset="0"/>
              </a:rPr>
              <a:t>: il processo di apprendimento può cioè essere sostenuto da risorse  a portata di mano come CD o hard disk, oppure a distanza, come attraverso una piattaforma di apprendimento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010929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Stefania Bonera - IC "Borgo San Giacomo" - Settembre 2016</a:t>
            </a:r>
            <a:endParaRPr lang="en-US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24</a:t>
            </a:fld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2475125" y="2428528"/>
            <a:ext cx="9293072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it-IT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a sostegno sia del processo di insegnamento che del processo di apprendimento</a:t>
            </a:r>
            <a:r>
              <a:rPr lang="it-IT" sz="3200" dirty="0">
                <a:latin typeface="Arial" panose="020B0604020202020204" pitchFamily="34" charset="0"/>
                <a:cs typeface="Arial" panose="020B0604020202020204" pitchFamily="34" charset="0"/>
              </a:rPr>
              <a:t>, quando cioè il docente costruisce il sapere online e l’apprendente ha accesso in ogni momento alle risorse e può svolgere attività (E-</a:t>
            </a:r>
            <a:r>
              <a:rPr lang="it-IT" sz="3200" dirty="0" err="1">
                <a:latin typeface="Arial" panose="020B0604020202020204" pitchFamily="34" charset="0"/>
                <a:cs typeface="Arial" panose="020B0604020202020204" pitchFamily="34" charset="0"/>
              </a:rPr>
              <a:t>tivities</a:t>
            </a:r>
            <a:r>
              <a:rPr lang="it-IT" sz="3200" dirty="0">
                <a:latin typeface="Arial" panose="020B0604020202020204" pitchFamily="34" charset="0"/>
                <a:cs typeface="Arial" panose="020B0604020202020204" pitchFamily="34" charset="0"/>
              </a:rPr>
              <a:t>) in piattaforma, ciò sostiene in entrambi i casi il processo di rielaborazione personale.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131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Stefania Bonera - IC "Borgo San Giacomo" - Settembre 2016</a:t>
            </a:r>
            <a:endParaRPr lang="en-US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25</a:t>
            </a:fld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1317824" y="842221"/>
            <a:ext cx="11305256" cy="7856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095">
              <a:defRPr sz="5456"/>
            </a:pPr>
            <a:r>
              <a:rPr lang="it-IT" sz="5400" dirty="0">
                <a:latin typeface="Arial" panose="020B0604020202020204" pitchFamily="34" charset="0"/>
                <a:cs typeface="Arial" panose="020B0604020202020204" pitchFamily="34" charset="0"/>
              </a:rPr>
              <a:t>Le tre tipologie principali di approccio all’E-Learning:</a:t>
            </a:r>
          </a:p>
          <a:p>
            <a:pPr lvl="0" defTabSz="650230">
              <a:spcBef>
                <a:spcPct val="20000"/>
              </a:spcBef>
              <a:spcAft>
                <a:spcPts val="853"/>
              </a:spcAft>
              <a:buClr>
                <a:srgbClr val="30ACEC">
                  <a:lumMod val="75000"/>
                </a:srgbClr>
              </a:buClr>
            </a:pPr>
            <a:endParaRPr lang="it-IT" sz="3413" dirty="0">
              <a:solidFill>
                <a:prstClr val="black"/>
              </a:solidFill>
            </a:endParaRPr>
          </a:p>
          <a:p>
            <a:pPr marL="457200" lvl="0" indent="-457200" algn="just" defTabSz="650230">
              <a:spcBef>
                <a:spcPct val="20000"/>
              </a:spcBef>
              <a:spcAft>
                <a:spcPts val="853"/>
              </a:spcAft>
              <a:buClr>
                <a:srgbClr val="30ACEC">
                  <a:lumMod val="75000"/>
                </a:srgbClr>
              </a:buClr>
              <a:buFont typeface="Wingdings" panose="05000000000000000000" pitchFamily="2" charset="2"/>
              <a:buChar char="q"/>
            </a:pPr>
            <a:r>
              <a:rPr lang="it-IT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METODOLOGIA DI LAVORO IN PRESENZA </a:t>
            </a:r>
            <a:r>
              <a:rPr lang="it-IT" sz="3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Internet</a:t>
            </a:r>
          </a:p>
          <a:p>
            <a:pPr lvl="0" algn="just" defTabSz="650230">
              <a:spcBef>
                <a:spcPct val="20000"/>
              </a:spcBef>
              <a:spcAft>
                <a:spcPts val="853"/>
              </a:spcAft>
              <a:buClr>
                <a:srgbClr val="30ACEC">
                  <a:lumMod val="75000"/>
                </a:srgbClr>
              </a:buClr>
            </a:pPr>
            <a:endParaRPr lang="it-IT" sz="32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 algn="just" defTabSz="650230">
              <a:spcBef>
                <a:spcPct val="20000"/>
              </a:spcBef>
              <a:spcAft>
                <a:spcPts val="853"/>
              </a:spcAft>
              <a:buClr>
                <a:srgbClr val="30ACEC">
                  <a:lumMod val="75000"/>
                </a:srgbClr>
              </a:buClr>
              <a:buFont typeface="Wingdings" panose="05000000000000000000" pitchFamily="2" charset="2"/>
              <a:buChar char="q"/>
            </a:pPr>
            <a:r>
              <a:rPr lang="it-IT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LEZIONI NEL WEB ALTERNATE A LEZIONI IN PRESENZA (</a:t>
            </a:r>
            <a:r>
              <a:rPr lang="it-IT" sz="3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Blended</a:t>
            </a:r>
            <a:r>
              <a:rPr lang="it-IT" sz="3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Learning</a:t>
            </a:r>
            <a:r>
              <a:rPr lang="it-IT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0" algn="just" defTabSz="650230">
              <a:spcBef>
                <a:spcPct val="20000"/>
              </a:spcBef>
              <a:spcAft>
                <a:spcPts val="853"/>
              </a:spcAft>
              <a:buClr>
                <a:srgbClr val="30ACEC">
                  <a:lumMod val="75000"/>
                </a:srgbClr>
              </a:buClr>
            </a:pPr>
            <a:endParaRPr lang="it-IT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 algn="just" defTabSz="650230">
              <a:spcBef>
                <a:spcPct val="20000"/>
              </a:spcBef>
              <a:spcAft>
                <a:spcPts val="853"/>
              </a:spcAft>
              <a:buClr>
                <a:srgbClr val="30ACEC">
                  <a:lumMod val="75000"/>
                </a:srgbClr>
              </a:buClr>
              <a:buFont typeface="Wingdings" panose="05000000000000000000" pitchFamily="2" charset="2"/>
              <a:buChar char="q"/>
            </a:pPr>
            <a:r>
              <a:rPr lang="it-IT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PROCESSO SOLO VIRTUALE - </a:t>
            </a:r>
            <a:r>
              <a:rPr lang="it-IT" sz="3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Distance</a:t>
            </a:r>
            <a:r>
              <a:rPr lang="it-IT" sz="3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Learning</a:t>
            </a:r>
            <a:r>
              <a:rPr lang="it-IT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(MOOC -Massive Open Online Course)</a:t>
            </a:r>
          </a:p>
          <a:p>
            <a:pPr defTabSz="514095">
              <a:defRPr sz="5456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4880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Stefania Bonera - IC "Borgo San Giacomo" - Settembre 2016</a:t>
            </a:r>
            <a:endParaRPr lang="en-US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26</a:t>
            </a:fld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2386444" y="3940696"/>
            <a:ext cx="96685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650230">
              <a:spcBef>
                <a:spcPct val="20000"/>
              </a:spcBef>
              <a:spcAft>
                <a:spcPts val="853"/>
              </a:spcAft>
              <a:buClr>
                <a:srgbClr val="30ACEC">
                  <a:lumMod val="75000"/>
                </a:srgbClr>
              </a:buClr>
            </a:pPr>
            <a:r>
              <a:rPr lang="it-IT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Presenza: utilizzo </a:t>
            </a:r>
            <a:r>
              <a:rPr lang="it-IT" sz="3200" i="1" dirty="0">
                <a:solidFill>
                  <a:srgbClr val="DC3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loco</a:t>
            </a:r>
            <a:r>
              <a:rPr lang="it-IT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Internet, di un applicativo 2.0, di un </a:t>
            </a:r>
            <a:r>
              <a:rPr lang="it-IT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tool</a:t>
            </a:r>
            <a:r>
              <a:rPr lang="it-IT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 la ricerca, per la soluzione di un problema, per  un approfondimento, una mappa concettuale, la creazione di un </a:t>
            </a:r>
            <a:r>
              <a:rPr lang="it-IT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podcast</a:t>
            </a:r>
            <a:r>
              <a:rPr lang="it-IT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audio o video, </a:t>
            </a:r>
            <a:r>
              <a:rPr lang="it-IT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ecc</a:t>
            </a:r>
            <a:r>
              <a:rPr lang="it-IT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386444" y="1737526"/>
            <a:ext cx="8784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dirty="0">
                <a:ln w="3175" cmpd="sng">
                  <a:noFill/>
                </a:ln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E-Learning  in presenza </a:t>
            </a:r>
            <a:endParaRPr lang="it-IT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669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Stefania Bonera - IC "Borgo San Giacomo" - Settembre 2016</a:t>
            </a:r>
            <a:endParaRPr lang="en-US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27</a:t>
            </a:fld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2109912" y="930342"/>
            <a:ext cx="8712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dirty="0" err="1">
                <a:ln w="3175" cmpd="sng">
                  <a:noFill/>
                </a:ln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Blended</a:t>
            </a:r>
            <a:r>
              <a:rPr lang="it-IT" sz="5400" dirty="0">
                <a:ln w="3175" cmpd="sng">
                  <a:noFill/>
                </a:ln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Learning</a:t>
            </a:r>
            <a:endParaRPr lang="it-IT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109912" y="2644552"/>
            <a:ext cx="1024464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572516">
              <a:spcBef>
                <a:spcPts val="3900"/>
              </a:spcBef>
              <a:spcAft>
                <a:spcPts val="853"/>
              </a:spcAft>
              <a:buClr>
                <a:srgbClr val="30ACEC">
                  <a:lumMod val="75000"/>
                </a:srgbClr>
              </a:buClr>
              <a:defRPr sz="3528"/>
            </a:pPr>
            <a:r>
              <a:rPr lang="it-IT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Blended</a:t>
            </a:r>
            <a:r>
              <a:rPr lang="it-IT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(misto) è un concetto di apprendimento integrato da attività </a:t>
            </a:r>
          </a:p>
          <a:p>
            <a:pPr marL="448055" lvl="0" indent="-448055" algn="just" defTabSz="572516">
              <a:spcBef>
                <a:spcPts val="3900"/>
              </a:spcBef>
              <a:spcAft>
                <a:spcPts val="853"/>
              </a:spcAft>
              <a:buClr>
                <a:srgbClr val="30ACEC">
                  <a:lumMod val="75000"/>
                </a:srgbClr>
              </a:buClr>
              <a:buSzPct val="135000"/>
              <a:buFont typeface="Arial"/>
              <a:buChar char="•"/>
              <a:defRPr sz="3528"/>
            </a:pPr>
            <a:r>
              <a:rPr lang="it-IT" sz="3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presenza</a:t>
            </a:r>
            <a:r>
              <a:rPr lang="it-IT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discussione, scambio di esperienze, simulazioni, show-down, </a:t>
            </a:r>
            <a:r>
              <a:rPr lang="it-IT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debriefing</a:t>
            </a:r>
            <a:r>
              <a:rPr lang="it-IT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riflessione metacognitiva (fase </a:t>
            </a:r>
            <a:r>
              <a:rPr lang="it-IT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ristrutturativa</a:t>
            </a:r>
            <a:r>
              <a:rPr lang="it-IT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EAS)</a:t>
            </a:r>
          </a:p>
          <a:p>
            <a:pPr marL="448055" lvl="0" indent="-448055" algn="just" defTabSz="572516">
              <a:spcBef>
                <a:spcPts val="3900"/>
              </a:spcBef>
              <a:spcAft>
                <a:spcPts val="853"/>
              </a:spcAft>
              <a:buClr>
                <a:srgbClr val="30ACEC">
                  <a:lumMod val="75000"/>
                </a:srgbClr>
              </a:buClr>
              <a:buSzPct val="135000"/>
              <a:buFont typeface="Arial"/>
              <a:buChar char="•"/>
              <a:defRPr sz="3528"/>
            </a:pPr>
            <a:r>
              <a:rPr lang="it-IT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piattaforma</a:t>
            </a:r>
            <a:r>
              <a:rPr lang="it-IT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E-</a:t>
            </a:r>
            <a:r>
              <a:rPr lang="it-IT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tivities</a:t>
            </a:r>
            <a:r>
              <a:rPr lang="it-IT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E-</a:t>
            </a:r>
            <a:r>
              <a:rPr lang="it-IT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Assessment</a:t>
            </a:r>
            <a:r>
              <a:rPr lang="it-IT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; creazioni di </a:t>
            </a:r>
            <a:r>
              <a:rPr lang="it-IT" sz="32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artefatti</a:t>
            </a:r>
            <a:r>
              <a:rPr lang="it-IT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glossari,wiki</a:t>
            </a:r>
            <a:r>
              <a:rPr lang="it-IT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sondaggi,chat,forum</a:t>
            </a:r>
            <a:r>
              <a:rPr lang="it-IT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discussione e trasmissione del sapere</a:t>
            </a:r>
          </a:p>
        </p:txBody>
      </p:sp>
    </p:spTree>
    <p:extLst>
      <p:ext uri="{BB962C8B-B14F-4D97-AF65-F5344CB8AC3E}">
        <p14:creationId xmlns:p14="http://schemas.microsoft.com/office/powerpoint/2010/main" val="222663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Stefania Bonera - IC "Borgo San Giacomo" - Settembre 2016</a:t>
            </a:r>
            <a:endParaRPr lang="en-US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28</a:t>
            </a:fld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2261823" y="2932584"/>
            <a:ext cx="95050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50230">
              <a:spcBef>
                <a:spcPct val="20000"/>
              </a:spcBef>
              <a:spcAft>
                <a:spcPts val="853"/>
              </a:spcAft>
              <a:buClr>
                <a:srgbClr val="30ACEC">
                  <a:lumMod val="75000"/>
                </a:srgbClr>
              </a:buClr>
            </a:pPr>
            <a:r>
              <a:rPr lang="it-IT" sz="3200" i="1" dirty="0" err="1">
                <a:solidFill>
                  <a:srgbClr val="DC3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Distance</a:t>
            </a:r>
            <a:r>
              <a:rPr lang="it-IT" sz="3200" i="1" dirty="0">
                <a:solidFill>
                  <a:srgbClr val="DC3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Learning </a:t>
            </a:r>
            <a:r>
              <a:rPr lang="it-IT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 un modalità didattica che si avvale quasi esclusivamente dei mezzi digitale in quanto docente e apprendente sono separati nello spazio. Una volta era gestita con dispense cartacee inviate per posta , oggi viene offerta in ambienti </a:t>
            </a:r>
            <a:r>
              <a:rPr lang="it-IT" sz="3200" dirty="0">
                <a:solidFill>
                  <a:srgbClr val="DC3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LMS (Learning Management System).</a:t>
            </a:r>
            <a:r>
              <a:rPr lang="it-IT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Il forte potenziale di questi corsi è stato rese evidente dalla massiccio accesso in tutto il mondo ai - per definizione gratuiti - </a:t>
            </a:r>
            <a:r>
              <a:rPr lang="it-IT" sz="3200" dirty="0">
                <a:solidFill>
                  <a:srgbClr val="DC3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MOOC</a:t>
            </a:r>
            <a:r>
              <a:rPr lang="it-IT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266465" y="916360"/>
            <a:ext cx="900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dirty="0" err="1">
                <a:latin typeface="Arial" panose="020B0604020202020204" pitchFamily="34" charset="0"/>
                <a:cs typeface="Arial" panose="020B0604020202020204" pitchFamily="34" charset="0"/>
              </a:rPr>
              <a:t>Distance</a:t>
            </a:r>
            <a:r>
              <a:rPr lang="it-IT" sz="5400" dirty="0">
                <a:latin typeface="Arial" panose="020B0604020202020204" pitchFamily="34" charset="0"/>
                <a:cs typeface="Arial" panose="020B0604020202020204" pitchFamily="34" charset="0"/>
              </a:rPr>
              <a:t> Learning</a:t>
            </a:r>
          </a:p>
        </p:txBody>
      </p:sp>
    </p:spTree>
    <p:extLst>
      <p:ext uri="{BB962C8B-B14F-4D97-AF65-F5344CB8AC3E}">
        <p14:creationId xmlns:p14="http://schemas.microsoft.com/office/powerpoint/2010/main" val="136587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Stefania Bonera - IC "Borgo San Giacomo" - Settembre 2016</a:t>
            </a:r>
            <a:endParaRPr lang="en-US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29</a:t>
            </a:fld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2397944" y="2356520"/>
            <a:ext cx="951256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572516">
              <a:spcBef>
                <a:spcPts val="3900"/>
              </a:spcBef>
              <a:spcAft>
                <a:spcPts val="853"/>
              </a:spcAft>
              <a:buClr>
                <a:srgbClr val="30ACEC">
                  <a:lumMod val="75000"/>
                </a:srgbClr>
              </a:buClr>
              <a:defRPr sz="3528"/>
            </a:pPr>
            <a:r>
              <a:rPr lang="it-IT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Altrimenti detto </a:t>
            </a:r>
            <a:r>
              <a:rPr lang="it-IT" sz="3200" i="1" dirty="0">
                <a:solidFill>
                  <a:srgbClr val="04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“wireless”,</a:t>
            </a:r>
            <a:r>
              <a:rPr lang="it-IT" sz="32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200" i="1" dirty="0">
                <a:solidFill>
                  <a:srgbClr val="2A9F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it-IT" sz="3200" i="1" dirty="0" err="1">
                <a:solidFill>
                  <a:srgbClr val="2A9F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nomadic</a:t>
            </a:r>
            <a:r>
              <a:rPr lang="it-IT" sz="3200" i="1" dirty="0">
                <a:solidFill>
                  <a:srgbClr val="2A9F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it-IT" sz="32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oppure</a:t>
            </a:r>
            <a:r>
              <a:rPr lang="it-IT" sz="32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200" i="1" dirty="0">
                <a:solidFill>
                  <a:srgbClr val="9437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“pervasive”</a:t>
            </a:r>
            <a:r>
              <a:rPr lang="it-IT" sz="32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Learning </a:t>
            </a:r>
            <a:r>
              <a:rPr lang="it-IT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it-IT" sz="3200" i="1" dirty="0">
                <a:solidFill>
                  <a:srgbClr val="DC3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Mobile</a:t>
            </a:r>
            <a:r>
              <a:rPr lang="it-IT" sz="32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200" i="1" dirty="0">
                <a:solidFill>
                  <a:srgbClr val="DC37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  <a:r>
              <a:rPr lang="it-IT" sz="32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 caratterizzato dall’utilizzo di dispositivi mobili wireless come </a:t>
            </a:r>
            <a:r>
              <a:rPr lang="it-IT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smart</a:t>
            </a:r>
            <a:r>
              <a:rPr lang="it-IT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phone</a:t>
            </a:r>
            <a:r>
              <a:rPr lang="it-IT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it-IT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tablet</a:t>
            </a:r>
            <a:r>
              <a:rPr lang="it-IT" sz="32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Può costituire</a:t>
            </a:r>
            <a:r>
              <a:rPr lang="it-IT" sz="32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it-IT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buon completamento/ampliamento dell’apprendimento con Internet in presenza. Grazie alla </a:t>
            </a:r>
            <a:r>
              <a:rPr lang="it-IT" sz="32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semplicità, flessibilità e portabilità</a:t>
            </a:r>
            <a:r>
              <a:rPr lang="it-IT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dei dispositivi così come grazie al loro forte </a:t>
            </a:r>
            <a:r>
              <a:rPr lang="it-IT" sz="32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potenziale comunicativo</a:t>
            </a:r>
            <a:r>
              <a:rPr lang="it-IT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docenti possono accompagnare in modo </a:t>
            </a:r>
            <a:r>
              <a:rPr lang="it-IT" sz="32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interattivo</a:t>
            </a:r>
            <a:r>
              <a:rPr lang="it-IT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il processo di apprendimento, ad esempio durante lo svolgimento di </a:t>
            </a:r>
            <a:r>
              <a:rPr lang="it-IT" sz="32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r>
              <a:rPr lang="it-IT" sz="32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work</a:t>
            </a:r>
            <a:r>
              <a:rPr lang="it-IT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397944" y="772344"/>
            <a:ext cx="91450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dirty="0">
                <a:latin typeface="Arial" panose="020B0604020202020204" pitchFamily="34" charset="0"/>
                <a:cs typeface="Arial" panose="020B0604020202020204" pitchFamily="34" charset="0"/>
              </a:rPr>
              <a:t>Mobile Learning</a:t>
            </a:r>
          </a:p>
        </p:txBody>
      </p:sp>
    </p:spTree>
    <p:extLst>
      <p:ext uri="{BB962C8B-B14F-4D97-AF65-F5344CB8AC3E}">
        <p14:creationId xmlns:p14="http://schemas.microsoft.com/office/powerpoint/2010/main" val="3171909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Stefania Bonera - IC "Borgo San Giacomo" - Settembre 2016</a:t>
            </a:r>
            <a:endParaRPr lang="en-US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3</a:t>
            </a:fld>
            <a:endParaRPr lang="it-IT"/>
          </a:p>
        </p:txBody>
      </p:sp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0237176"/>
              </p:ext>
            </p:extLst>
          </p:nvPr>
        </p:nvGraphicFramePr>
        <p:xfrm>
          <a:off x="2253928" y="1610322"/>
          <a:ext cx="9787803" cy="7122992"/>
        </p:xfrm>
        <a:graphic>
          <a:graphicData uri="http://schemas.openxmlformats.org/drawingml/2006/table">
            <a:tbl>
              <a:tblPr firstRow="1" firstCol="1">
                <a:tableStyleId>{4C3C2611-4C71-4FC5-86AE-919BDF0F9419}</a:tableStyleId>
              </a:tblPr>
              <a:tblGrid>
                <a:gridCol w="3262601">
                  <a:extLst>
                    <a:ext uri="{9D8B030D-6E8A-4147-A177-3AD203B41FA5}">
                      <a16:colId xmlns:a16="http://schemas.microsoft.com/office/drawing/2014/main" val="48140771"/>
                    </a:ext>
                  </a:extLst>
                </a:gridCol>
                <a:gridCol w="3262601">
                  <a:extLst>
                    <a:ext uri="{9D8B030D-6E8A-4147-A177-3AD203B41FA5}">
                      <a16:colId xmlns:a16="http://schemas.microsoft.com/office/drawing/2014/main" val="2819866677"/>
                    </a:ext>
                  </a:extLst>
                </a:gridCol>
                <a:gridCol w="3262601">
                  <a:extLst>
                    <a:ext uri="{9D8B030D-6E8A-4147-A177-3AD203B41FA5}">
                      <a16:colId xmlns:a16="http://schemas.microsoft.com/office/drawing/2014/main" val="31163417"/>
                    </a:ext>
                  </a:extLst>
                </a:gridCol>
              </a:tblGrid>
              <a:tr h="1780748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dirty="0">
                          <a:solidFill>
                            <a:srgbClr val="FFFFFF"/>
                          </a:solidFill>
                        </a:rPr>
                        <a:t>E-Learning/ EAS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DBDFD4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Coach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dirty="0" err="1">
                          <a:solidFill>
                            <a:srgbClr val="FFFFFF"/>
                          </a:solidFill>
                        </a:rPr>
                        <a:t>Apprendente</a:t>
                      </a:r>
                      <a:endParaRPr sz="2800" dirty="0">
                        <a:solidFill>
                          <a:srgbClr val="FFFFFF"/>
                        </a:solidFill>
                      </a:endParaRP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BDFD4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317160456"/>
                  </a:ext>
                </a:extLst>
              </a:tr>
              <a:tr h="1818795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dirty="0" err="1">
                          <a:solidFill>
                            <a:srgbClr val="FFFFFF"/>
                          </a:solidFill>
                        </a:rPr>
                        <a:t>Fase</a:t>
                      </a:r>
                      <a:r>
                        <a:rPr sz="2800" dirty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sz="2800" dirty="0" err="1">
                          <a:solidFill>
                            <a:srgbClr val="FFFFFF"/>
                          </a:solidFill>
                        </a:rPr>
                        <a:t>preparatoria</a:t>
                      </a:r>
                      <a:endParaRPr sz="2800" dirty="0">
                        <a:solidFill>
                          <a:srgbClr val="FFFFFF"/>
                        </a:solidFill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 dirty="0" err="1">
                          <a:solidFill>
                            <a:srgbClr val="006288"/>
                          </a:solidFill>
                        </a:rPr>
                        <a:t>Presenta</a:t>
                      </a:r>
                      <a:r>
                        <a:rPr sz="2000" dirty="0">
                          <a:solidFill>
                            <a:srgbClr val="006288"/>
                          </a:solidFill>
                        </a:rPr>
                        <a:t> </a:t>
                      </a:r>
                      <a:r>
                        <a:rPr sz="2000" dirty="0" err="1">
                          <a:solidFill>
                            <a:srgbClr val="006288"/>
                          </a:solidFill>
                        </a:rPr>
                        <a:t>il</a:t>
                      </a:r>
                      <a:r>
                        <a:rPr sz="2000" dirty="0">
                          <a:solidFill>
                            <a:srgbClr val="006288"/>
                          </a:solidFill>
                        </a:rPr>
                        <a:t> Framework</a:t>
                      </a:r>
                      <a:r>
                        <a:rPr lang="it-IT" sz="2000" dirty="0">
                          <a:solidFill>
                            <a:srgbClr val="006288"/>
                          </a:solidFill>
                        </a:rPr>
                        <a:t> </a:t>
                      </a:r>
                      <a:r>
                        <a:rPr sz="2000" dirty="0">
                          <a:solidFill>
                            <a:srgbClr val="006288"/>
                          </a:solidFill>
                        </a:rPr>
                        <a:t>  (50’)e </a:t>
                      </a:r>
                      <a:r>
                        <a:rPr sz="2000" dirty="0" err="1">
                          <a:solidFill>
                            <a:srgbClr val="006288"/>
                          </a:solidFill>
                        </a:rPr>
                        <a:t>il</a:t>
                      </a:r>
                      <a:r>
                        <a:rPr sz="2000" dirty="0">
                          <a:solidFill>
                            <a:srgbClr val="006288"/>
                          </a:solidFill>
                        </a:rPr>
                        <a:t> problem solving (5’) - Pre-</a:t>
                      </a:r>
                      <a:r>
                        <a:rPr sz="2000" dirty="0" err="1">
                          <a:solidFill>
                            <a:srgbClr val="006288"/>
                          </a:solidFill>
                        </a:rPr>
                        <a:t>operatorio</a:t>
                      </a:r>
                      <a:r>
                        <a:rPr sz="2000" dirty="0">
                          <a:solidFill>
                            <a:srgbClr val="006288"/>
                          </a:solidFill>
                        </a:rPr>
                        <a:t>: </a:t>
                      </a:r>
                      <a:r>
                        <a:rPr sz="2000" dirty="0" err="1">
                          <a:solidFill>
                            <a:srgbClr val="006288"/>
                          </a:solidFill>
                        </a:rPr>
                        <a:t>Apre</a:t>
                      </a:r>
                      <a:r>
                        <a:rPr sz="2000" dirty="0">
                          <a:solidFill>
                            <a:srgbClr val="006288"/>
                          </a:solidFill>
                        </a:rPr>
                        <a:t> </a:t>
                      </a:r>
                      <a:r>
                        <a:rPr sz="2000" dirty="0" err="1">
                          <a:solidFill>
                            <a:srgbClr val="006288"/>
                          </a:solidFill>
                        </a:rPr>
                        <a:t>una</a:t>
                      </a:r>
                      <a:r>
                        <a:rPr sz="2000" dirty="0">
                          <a:solidFill>
                            <a:srgbClr val="006288"/>
                          </a:solidFill>
                        </a:rPr>
                        <a:t> </a:t>
                      </a:r>
                      <a:r>
                        <a:rPr sz="2000" dirty="0" err="1">
                          <a:solidFill>
                            <a:srgbClr val="006288"/>
                          </a:solidFill>
                        </a:rPr>
                        <a:t>discussione</a:t>
                      </a:r>
                      <a:endParaRPr sz="2000" dirty="0">
                        <a:solidFill>
                          <a:srgbClr val="006288"/>
                        </a:solidFill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006288"/>
                          </a:solidFill>
                        </a:rPr>
                        <a:t>Ascolta, annota, riflette, chiede, discute (55’)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BDFD4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33208952"/>
                  </a:ext>
                </a:extLst>
              </a:tr>
              <a:tr h="1742701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dirty="0" err="1">
                          <a:solidFill>
                            <a:srgbClr val="FFFFFF"/>
                          </a:solidFill>
                        </a:rPr>
                        <a:t>Fase</a:t>
                      </a:r>
                      <a:r>
                        <a:rPr sz="2800" dirty="0">
                          <a:solidFill>
                            <a:srgbClr val="FFFFFF"/>
                          </a:solidFill>
                        </a:rPr>
                        <a:t>
</a:t>
                      </a:r>
                      <a:r>
                        <a:rPr sz="2800" dirty="0" err="1">
                          <a:solidFill>
                            <a:srgbClr val="FFFFFF"/>
                          </a:solidFill>
                        </a:rPr>
                        <a:t>Operatoria</a:t>
                      </a:r>
                      <a:endParaRPr sz="2800" dirty="0">
                        <a:solidFill>
                          <a:srgbClr val="FFFFFF"/>
                        </a:solidFill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dirty="0" err="1">
                          <a:solidFill>
                            <a:srgbClr val="006288"/>
                          </a:solidFill>
                        </a:rPr>
                        <a:t>Osserva</a:t>
                      </a:r>
                      <a:r>
                        <a:rPr sz="2400" dirty="0">
                          <a:solidFill>
                            <a:srgbClr val="006288"/>
                          </a:solidFill>
                        </a:rPr>
                        <a:t>, </a:t>
                      </a:r>
                      <a:r>
                        <a:rPr sz="2400" dirty="0" err="1">
                          <a:solidFill>
                            <a:srgbClr val="006288"/>
                          </a:solidFill>
                        </a:rPr>
                        <a:t>monitora</a:t>
                      </a:r>
                      <a:r>
                        <a:rPr sz="2400" dirty="0">
                          <a:solidFill>
                            <a:srgbClr val="006288"/>
                          </a:solidFill>
                        </a:rPr>
                        <a:t>, </a:t>
                      </a:r>
                      <a:r>
                        <a:rPr sz="2400" dirty="0" err="1">
                          <a:solidFill>
                            <a:srgbClr val="006288"/>
                          </a:solidFill>
                        </a:rPr>
                        <a:t>guida</a:t>
                      </a:r>
                      <a:r>
                        <a:rPr sz="2400" dirty="0">
                          <a:solidFill>
                            <a:srgbClr val="006288"/>
                          </a:solidFill>
                        </a:rPr>
                        <a:t>, </a:t>
                      </a:r>
                      <a:r>
                        <a:rPr sz="2400" dirty="0" err="1">
                          <a:solidFill>
                            <a:srgbClr val="006288"/>
                          </a:solidFill>
                        </a:rPr>
                        <a:t>consiglia</a:t>
                      </a:r>
                      <a:r>
                        <a:rPr sz="2400" dirty="0">
                          <a:solidFill>
                            <a:srgbClr val="006288"/>
                          </a:solidFill>
                        </a:rPr>
                        <a:t>, </a:t>
                      </a:r>
                      <a:r>
                        <a:rPr sz="2400" dirty="0" err="1">
                          <a:solidFill>
                            <a:srgbClr val="006288"/>
                          </a:solidFill>
                        </a:rPr>
                        <a:t>aiuta</a:t>
                      </a:r>
                      <a:r>
                        <a:rPr sz="2400" dirty="0">
                          <a:solidFill>
                            <a:srgbClr val="006288"/>
                          </a:solidFill>
                        </a:rPr>
                        <a:t> </a:t>
                      </a:r>
                      <a:r>
                        <a:rPr sz="2400" dirty="0" err="1">
                          <a:solidFill>
                            <a:srgbClr val="006288"/>
                          </a:solidFill>
                        </a:rPr>
                        <a:t>valuta</a:t>
                      </a:r>
                      <a:r>
                        <a:rPr sz="2400" dirty="0">
                          <a:solidFill>
                            <a:srgbClr val="006288"/>
                          </a:solidFill>
                        </a:rPr>
                        <a:t> (40’)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006288"/>
                          </a:solidFill>
                        </a:rPr>
                        <a:t>Risolve in gruppo il problema e si prepara alla condivisione  dei risultati con gli altri gruppi e con il  coach (40’)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BDFD4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42856976"/>
                  </a:ext>
                </a:extLst>
              </a:tr>
              <a:tr h="1780748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dirty="0" err="1">
                          <a:solidFill>
                            <a:srgbClr val="FFFFFF"/>
                          </a:solidFill>
                        </a:rPr>
                        <a:t>Fase</a:t>
                      </a:r>
                      <a:r>
                        <a:rPr sz="2800" dirty="0">
                          <a:solidFill>
                            <a:srgbClr val="FFFFFF"/>
                          </a:solidFill>
                        </a:rPr>
                        <a:t>
</a:t>
                      </a:r>
                      <a:r>
                        <a:rPr sz="2800" dirty="0" err="1">
                          <a:solidFill>
                            <a:srgbClr val="FFFFFF"/>
                          </a:solidFill>
                        </a:rPr>
                        <a:t>ristrutturativa</a:t>
                      </a:r>
                      <a:endParaRPr sz="2800" dirty="0">
                        <a:solidFill>
                          <a:srgbClr val="FFFFFF"/>
                        </a:solidFill>
                      </a:endParaRP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DBDFD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dirty="0" err="1">
                          <a:solidFill>
                            <a:srgbClr val="006288"/>
                          </a:solidFill>
                        </a:rPr>
                        <a:t>Corregge</a:t>
                      </a:r>
                      <a:r>
                        <a:rPr sz="1600" dirty="0">
                          <a:solidFill>
                            <a:srgbClr val="006288"/>
                          </a:solidFill>
                        </a:rPr>
                        <a:t> le misconceptions, conduce </a:t>
                      </a:r>
                      <a:r>
                        <a:rPr sz="1600" dirty="0" err="1">
                          <a:solidFill>
                            <a:srgbClr val="006288"/>
                          </a:solidFill>
                        </a:rPr>
                        <a:t>il</a:t>
                      </a:r>
                      <a:r>
                        <a:rPr sz="1600" dirty="0">
                          <a:solidFill>
                            <a:srgbClr val="006288"/>
                          </a:solidFill>
                        </a:rPr>
                        <a:t> debriefing
</a:t>
                      </a:r>
                      <a:r>
                        <a:rPr sz="1600" dirty="0" err="1">
                          <a:solidFill>
                            <a:srgbClr val="006288"/>
                          </a:solidFill>
                        </a:rPr>
                        <a:t>valuta</a:t>
                      </a:r>
                      <a:r>
                        <a:rPr sz="1600" dirty="0">
                          <a:solidFill>
                            <a:srgbClr val="006288"/>
                          </a:solidFill>
                        </a:rPr>
                        <a:t> con </a:t>
                      </a:r>
                      <a:r>
                        <a:rPr sz="1600" dirty="0" err="1">
                          <a:solidFill>
                            <a:srgbClr val="006288"/>
                          </a:solidFill>
                        </a:rPr>
                        <a:t>rubrica</a:t>
                      </a:r>
                      <a:r>
                        <a:rPr sz="1600" dirty="0">
                          <a:solidFill>
                            <a:srgbClr val="006288"/>
                          </a:solidFill>
                        </a:rPr>
                        <a:t> </a:t>
                      </a:r>
                      <a:r>
                        <a:rPr sz="1600" dirty="0" err="1">
                          <a:solidFill>
                            <a:srgbClr val="006288"/>
                          </a:solidFill>
                        </a:rPr>
                        <a:t>valutativa</a:t>
                      </a:r>
                      <a:r>
                        <a:rPr sz="1600" dirty="0">
                          <a:solidFill>
                            <a:srgbClr val="006288"/>
                          </a:solidFill>
                        </a:rPr>
                        <a:t>. </a:t>
                      </a:r>
                      <a:r>
                        <a:rPr sz="1600" dirty="0" err="1">
                          <a:solidFill>
                            <a:srgbClr val="006288"/>
                          </a:solidFill>
                        </a:rPr>
                        <a:t>Inquadra</a:t>
                      </a:r>
                      <a:r>
                        <a:rPr sz="1600" dirty="0">
                          <a:solidFill>
                            <a:srgbClr val="006288"/>
                          </a:solidFill>
                        </a:rPr>
                        <a:t> </a:t>
                      </a:r>
                      <a:r>
                        <a:rPr sz="1600" dirty="0" err="1">
                          <a:solidFill>
                            <a:srgbClr val="006288"/>
                          </a:solidFill>
                        </a:rPr>
                        <a:t>l’EAS</a:t>
                      </a:r>
                      <a:r>
                        <a:rPr sz="1600" dirty="0">
                          <a:solidFill>
                            <a:srgbClr val="006288"/>
                          </a:solidFill>
                        </a:rPr>
                        <a:t> </a:t>
                      </a:r>
                      <a:r>
                        <a:rPr sz="1600" dirty="0" err="1">
                          <a:solidFill>
                            <a:srgbClr val="006288"/>
                          </a:solidFill>
                        </a:rPr>
                        <a:t>successivo</a:t>
                      </a:r>
                      <a:r>
                        <a:rPr sz="1600" dirty="0">
                          <a:solidFill>
                            <a:srgbClr val="006288"/>
                          </a:solidFill>
                        </a:rPr>
                        <a:t> e </a:t>
                      </a:r>
                      <a:r>
                        <a:rPr sz="1600" dirty="0" err="1">
                          <a:solidFill>
                            <a:srgbClr val="006288"/>
                          </a:solidFill>
                        </a:rPr>
                        <a:t>l’AGENDA</a:t>
                      </a:r>
                      <a:r>
                        <a:rPr sz="1600" dirty="0">
                          <a:solidFill>
                            <a:srgbClr val="006288"/>
                          </a:solidFill>
                        </a:rPr>
                        <a:t> E-</a:t>
                      </a:r>
                      <a:r>
                        <a:rPr sz="1600" dirty="0" err="1">
                          <a:solidFill>
                            <a:srgbClr val="006288"/>
                          </a:solidFill>
                        </a:rPr>
                        <a:t>tivities</a:t>
                      </a:r>
                      <a:r>
                        <a:rPr sz="1600" dirty="0">
                          <a:solidFill>
                            <a:srgbClr val="006288"/>
                          </a:solidFill>
                        </a:rPr>
                        <a:t> (60’)
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DBDFD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 dirty="0" err="1">
                          <a:solidFill>
                            <a:srgbClr val="006288"/>
                          </a:solidFill>
                        </a:rPr>
                        <a:t>Presenta</a:t>
                      </a:r>
                      <a:r>
                        <a:rPr sz="1700" dirty="0">
                          <a:solidFill>
                            <a:srgbClr val="006288"/>
                          </a:solidFill>
                        </a:rPr>
                        <a:t>, </a:t>
                      </a:r>
                      <a:r>
                        <a:rPr sz="1700" dirty="0" err="1">
                          <a:solidFill>
                            <a:srgbClr val="006288"/>
                          </a:solidFill>
                        </a:rPr>
                        <a:t>discute</a:t>
                      </a:r>
                      <a:r>
                        <a:rPr sz="1700" dirty="0">
                          <a:solidFill>
                            <a:srgbClr val="006288"/>
                          </a:solidFill>
                        </a:rPr>
                        <a:t>, </a:t>
                      </a:r>
                      <a:r>
                        <a:rPr sz="1700" dirty="0" err="1">
                          <a:solidFill>
                            <a:srgbClr val="006288"/>
                          </a:solidFill>
                        </a:rPr>
                        <a:t>ascolta</a:t>
                      </a:r>
                      <a:r>
                        <a:rPr sz="1700" dirty="0">
                          <a:solidFill>
                            <a:srgbClr val="006288"/>
                          </a:solidFill>
                        </a:rPr>
                        <a:t>,  </a:t>
                      </a:r>
                      <a:r>
                        <a:rPr sz="1700" dirty="0" err="1">
                          <a:solidFill>
                            <a:srgbClr val="006288"/>
                          </a:solidFill>
                        </a:rPr>
                        <a:t>rielabora</a:t>
                      </a:r>
                      <a:r>
                        <a:rPr sz="1700" dirty="0">
                          <a:solidFill>
                            <a:srgbClr val="006288"/>
                          </a:solidFill>
                        </a:rPr>
                        <a:t>, </a:t>
                      </a:r>
                      <a:r>
                        <a:rPr sz="1700" dirty="0" err="1">
                          <a:solidFill>
                            <a:srgbClr val="006288"/>
                          </a:solidFill>
                        </a:rPr>
                        <a:t>riflette</a:t>
                      </a:r>
                      <a:r>
                        <a:rPr sz="1700" dirty="0">
                          <a:solidFill>
                            <a:srgbClr val="006288"/>
                          </a:solidFill>
                        </a:rPr>
                        <a:t> a </a:t>
                      </a:r>
                      <a:r>
                        <a:rPr sz="1700" dirty="0" err="1">
                          <a:solidFill>
                            <a:srgbClr val="006288"/>
                          </a:solidFill>
                        </a:rPr>
                        <a:t>livello</a:t>
                      </a:r>
                      <a:r>
                        <a:rPr sz="1700" dirty="0">
                          <a:solidFill>
                            <a:srgbClr val="006288"/>
                          </a:solidFill>
                        </a:rPr>
                        <a:t> </a:t>
                      </a:r>
                      <a:r>
                        <a:rPr sz="1700" dirty="0" err="1">
                          <a:solidFill>
                            <a:srgbClr val="006288"/>
                          </a:solidFill>
                        </a:rPr>
                        <a:t>metacognitivo</a:t>
                      </a:r>
                      <a:r>
                        <a:rPr sz="1700" dirty="0">
                          <a:solidFill>
                            <a:srgbClr val="006288"/>
                          </a:solidFill>
                        </a:rPr>
                        <a:t>, </a:t>
                      </a:r>
                      <a:r>
                        <a:rPr sz="1700" dirty="0" err="1">
                          <a:solidFill>
                            <a:srgbClr val="006288"/>
                          </a:solidFill>
                        </a:rPr>
                        <a:t>condivide</a:t>
                      </a:r>
                      <a:r>
                        <a:rPr sz="1700" dirty="0">
                          <a:solidFill>
                            <a:srgbClr val="006288"/>
                          </a:solidFill>
                        </a:rPr>
                        <a:t> in </a:t>
                      </a:r>
                      <a:r>
                        <a:rPr lang="it-IT" sz="1700" dirty="0">
                          <a:solidFill>
                            <a:srgbClr val="006288"/>
                          </a:solidFill>
                        </a:rPr>
                        <a:t>PIATTAFORMA.</a:t>
                      </a:r>
                      <a:r>
                        <a:rPr sz="1700" dirty="0">
                          <a:solidFill>
                            <a:srgbClr val="006288"/>
                          </a:solidFill>
                        </a:rPr>
                        <a:t>
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BDFD4"/>
                      </a:solidFill>
                      <a:miter lim="400000"/>
                    </a:lnR>
                    <a:lnB w="12700">
                      <a:solidFill>
                        <a:srgbClr val="DBDFD4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9197020"/>
                  </a:ext>
                </a:extLst>
              </a:tr>
            </a:tbl>
          </a:graphicData>
        </a:graphic>
      </p:graphicFrame>
      <p:sp>
        <p:nvSpPr>
          <p:cNvPr id="5" name="CasellaDiTesto 4"/>
          <p:cNvSpPr txBox="1"/>
          <p:nvPr/>
        </p:nvSpPr>
        <p:spPr>
          <a:xfrm>
            <a:off x="3334048" y="602716"/>
            <a:ext cx="78149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latin typeface="Arial" panose="020B0604020202020204" pitchFamily="34" charset="0"/>
                <a:cs typeface="Arial" panose="020B0604020202020204" pitchFamily="34" charset="0"/>
              </a:rPr>
              <a:t>Cosa fa il Coach? Cosa fa l’Apprendente?</a:t>
            </a:r>
          </a:p>
        </p:txBody>
      </p:sp>
    </p:spTree>
    <p:extLst>
      <p:ext uri="{BB962C8B-B14F-4D97-AF65-F5344CB8AC3E}">
        <p14:creationId xmlns:p14="http://schemas.microsoft.com/office/powerpoint/2010/main" val="319022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Stefania Bonera - IC "Borgo San Giacomo" - Settembre 2016</a:t>
            </a:r>
            <a:endParaRPr lang="en-US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30</a:t>
            </a:fld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2469952" y="3436640"/>
            <a:ext cx="993710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8055" lvl="0" indent="-448055" defTabSz="572516">
              <a:spcBef>
                <a:spcPts val="3900"/>
              </a:spcBef>
              <a:spcAft>
                <a:spcPts val="853"/>
              </a:spcAft>
              <a:buClr>
                <a:srgbClr val="30ACEC">
                  <a:lumMod val="75000"/>
                </a:srgbClr>
              </a:buClr>
              <a:buSzPct val="135000"/>
              <a:buFont typeface="Arial"/>
              <a:buChar char="•"/>
              <a:defRPr sz="3528"/>
            </a:pPr>
            <a:r>
              <a:rPr lang="it-IT" sz="3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Fare didattica con gli EAS</a:t>
            </a:r>
            <a:r>
              <a:rPr lang="it-IT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Pier Cesare Rivoltella, LA Scuola Editrice, </a:t>
            </a:r>
            <a:r>
              <a:rPr lang="it-IT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Brrescia</a:t>
            </a:r>
            <a:r>
              <a:rPr lang="it-IT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2013</a:t>
            </a:r>
          </a:p>
          <a:p>
            <a:pPr marL="448055" lvl="0" indent="-448055" defTabSz="572516">
              <a:spcBef>
                <a:spcPts val="3900"/>
              </a:spcBef>
              <a:spcAft>
                <a:spcPts val="853"/>
              </a:spcAft>
              <a:buClr>
                <a:srgbClr val="30ACEC">
                  <a:lumMod val="75000"/>
                </a:srgbClr>
              </a:buClr>
              <a:buSzPct val="135000"/>
              <a:buFont typeface="Arial"/>
              <a:buChar char="•"/>
              <a:defRPr sz="3528"/>
            </a:pPr>
            <a:r>
              <a:rPr lang="it-IT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www.cremit.it</a:t>
            </a:r>
            <a:endParaRPr lang="it-IT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8055" lvl="0" indent="-448055" defTabSz="572516">
              <a:spcBef>
                <a:spcPts val="3900"/>
              </a:spcBef>
              <a:spcAft>
                <a:spcPts val="853"/>
              </a:spcAft>
              <a:buClr>
                <a:srgbClr val="30ACEC">
                  <a:lumMod val="75000"/>
                </a:srgbClr>
              </a:buClr>
              <a:buSzPct val="135000"/>
              <a:buFont typeface="Arial"/>
              <a:buChar char="•"/>
              <a:defRPr sz="3528"/>
            </a:pPr>
            <a:r>
              <a:rPr lang="it-IT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www.youtube.it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469952" y="1060376"/>
            <a:ext cx="8496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dirty="0">
                <a:latin typeface="Arial" panose="020B0604020202020204" pitchFamily="34" charset="0"/>
                <a:cs typeface="Arial" panose="020B0604020202020204" pitchFamily="34" charset="0"/>
              </a:rPr>
              <a:t>Fonti</a:t>
            </a:r>
          </a:p>
        </p:txBody>
      </p:sp>
    </p:spTree>
    <p:extLst>
      <p:ext uri="{BB962C8B-B14F-4D97-AF65-F5344CB8AC3E}">
        <p14:creationId xmlns:p14="http://schemas.microsoft.com/office/powerpoint/2010/main" val="106513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Stefania Bonera - IC "Borgo San Giacomo" - Settembre 2016</a:t>
            </a:r>
            <a:endParaRPr lang="en-US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4</a:t>
            </a:fld>
            <a:endParaRPr lang="it-IT"/>
          </a:p>
        </p:txBody>
      </p:sp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3860694"/>
              </p:ext>
            </p:extLst>
          </p:nvPr>
        </p:nvGraphicFramePr>
        <p:xfrm>
          <a:off x="2109912" y="1511696"/>
          <a:ext cx="9217024" cy="7188805"/>
        </p:xfrm>
        <a:graphic>
          <a:graphicData uri="http://schemas.openxmlformats.org/drawingml/2006/table">
            <a:tbl>
              <a:tblPr firstRow="1" firstCol="1">
                <a:tableStyleId>{4C3C2611-4C71-4FC5-86AE-919BDF0F9419}</a:tableStyleId>
              </a:tblPr>
              <a:tblGrid>
                <a:gridCol w="4608512">
                  <a:extLst>
                    <a:ext uri="{9D8B030D-6E8A-4147-A177-3AD203B41FA5}">
                      <a16:colId xmlns:a16="http://schemas.microsoft.com/office/drawing/2014/main" val="1575925791"/>
                    </a:ext>
                  </a:extLst>
                </a:gridCol>
                <a:gridCol w="4608512">
                  <a:extLst>
                    <a:ext uri="{9D8B030D-6E8A-4147-A177-3AD203B41FA5}">
                      <a16:colId xmlns:a16="http://schemas.microsoft.com/office/drawing/2014/main" val="2968522293"/>
                    </a:ext>
                  </a:extLst>
                </a:gridCol>
              </a:tblGrid>
              <a:tr h="909925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dirty="0">
                          <a:solidFill>
                            <a:srgbClr val="FFFFFF"/>
                          </a:solidFill>
                        </a:rPr>
                        <a:t>E-Learning/ EAS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DBDFD4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dirty="0" err="1">
                          <a:solidFill>
                            <a:srgbClr val="FFFFFF"/>
                          </a:solidFill>
                        </a:rPr>
                        <a:t>Forme</a:t>
                      </a:r>
                      <a:r>
                        <a:rPr sz="2800" dirty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sz="2800" dirty="0" err="1">
                          <a:solidFill>
                            <a:srgbClr val="FFFFFF"/>
                          </a:solidFill>
                        </a:rPr>
                        <a:t>sociali</a:t>
                      </a:r>
                      <a:r>
                        <a:rPr sz="2800" dirty="0">
                          <a:solidFill>
                            <a:srgbClr val="FFFFFF"/>
                          </a:solidFill>
                        </a:rPr>
                        <a:t> e </a:t>
                      </a:r>
                      <a:r>
                        <a:rPr sz="2800" dirty="0" err="1">
                          <a:solidFill>
                            <a:srgbClr val="FFFFFF"/>
                          </a:solidFill>
                        </a:rPr>
                        <a:t>logica</a:t>
                      </a:r>
                      <a:r>
                        <a:rPr sz="2800" dirty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sz="2800" dirty="0" err="1">
                          <a:solidFill>
                            <a:srgbClr val="FFFFFF"/>
                          </a:solidFill>
                        </a:rPr>
                        <a:t>didattica</a:t>
                      </a:r>
                      <a:endParaRPr sz="2800" dirty="0">
                        <a:solidFill>
                          <a:srgbClr val="FFFFFF"/>
                        </a:solidFill>
                      </a:endParaRP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BDFD4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650943533"/>
                  </a:ext>
                </a:extLst>
              </a:tr>
              <a:tr h="929366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dirty="0" err="1">
                          <a:solidFill>
                            <a:srgbClr val="FFFFFF"/>
                          </a:solidFill>
                        </a:rPr>
                        <a:t>Fase</a:t>
                      </a:r>
                      <a:r>
                        <a:rPr sz="2800" dirty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sz="2800" dirty="0" err="1">
                          <a:solidFill>
                            <a:srgbClr val="FFFFFF"/>
                          </a:solidFill>
                        </a:rPr>
                        <a:t>preparatoria</a:t>
                      </a:r>
                      <a:endParaRPr sz="2800" dirty="0">
                        <a:solidFill>
                          <a:srgbClr val="FFFFFF"/>
                        </a:solidFill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2800"/>
                      </a:pPr>
                      <a:r>
                        <a:rPr dirty="0" err="1"/>
                        <a:t>Lezione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dialogata</a:t>
                      </a:r>
                      <a:endParaRPr dirty="0"/>
                    </a:p>
                    <a:p>
                      <a:pPr>
                        <a:defRPr sz="2800"/>
                      </a:pPr>
                      <a:r>
                        <a:rPr lang="it-IT" dirty="0"/>
                        <a:t>P</a:t>
                      </a:r>
                      <a:r>
                        <a:rPr dirty="0" err="1"/>
                        <a:t>roblem</a:t>
                      </a:r>
                      <a:r>
                        <a:rPr dirty="0"/>
                        <a:t> solving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BDFD4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744632339"/>
                  </a:ext>
                </a:extLst>
              </a:tr>
              <a:tr h="1692426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dirty="0" err="1">
                          <a:solidFill>
                            <a:srgbClr val="FFFFFF"/>
                          </a:solidFill>
                        </a:rPr>
                        <a:t>Fase</a:t>
                      </a:r>
                      <a:r>
                        <a:rPr sz="2800" dirty="0">
                          <a:solidFill>
                            <a:srgbClr val="FFFFFF"/>
                          </a:solidFill>
                        </a:rPr>
                        <a:t>  </a:t>
                      </a:r>
                      <a:r>
                        <a:rPr sz="2800" dirty="0" err="1">
                          <a:solidFill>
                            <a:srgbClr val="FFFFFF"/>
                          </a:solidFill>
                        </a:rPr>
                        <a:t>operatoria</a:t>
                      </a:r>
                      <a:endParaRPr sz="2800" dirty="0">
                        <a:solidFill>
                          <a:srgbClr val="FFFFFF"/>
                        </a:solidFill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2800"/>
                      </a:pPr>
                      <a:endParaRPr lang="it-IT" dirty="0"/>
                    </a:p>
                    <a:p>
                      <a:pPr>
                        <a:defRPr sz="2800"/>
                      </a:pPr>
                      <a:r>
                        <a:rPr dirty="0" err="1"/>
                        <a:t>Lavoro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individuale</a:t>
                      </a:r>
                      <a:endParaRPr dirty="0"/>
                    </a:p>
                    <a:p>
                      <a:pPr>
                        <a:defRPr sz="2800"/>
                      </a:pPr>
                      <a:r>
                        <a:rPr dirty="0" err="1"/>
                        <a:t>Lavoro</a:t>
                      </a:r>
                      <a:r>
                        <a:rPr dirty="0"/>
                        <a:t> in </a:t>
                      </a:r>
                      <a:r>
                        <a:rPr dirty="0" err="1"/>
                        <a:t>gruppo</a:t>
                      </a:r>
                      <a:endParaRPr dirty="0"/>
                    </a:p>
                    <a:p>
                      <a:pPr>
                        <a:defRPr sz="2800"/>
                      </a:pPr>
                      <a:r>
                        <a:rPr dirty="0"/>
                        <a:t>Learning by doing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BDFD4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55415808"/>
                  </a:ext>
                </a:extLst>
              </a:tr>
              <a:tr h="3289771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dirty="0" err="1">
                          <a:solidFill>
                            <a:srgbClr val="FFFFFF"/>
                          </a:solidFill>
                        </a:rPr>
                        <a:t>Fase</a:t>
                      </a:r>
                      <a:r>
                        <a:rPr sz="2800" dirty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sz="2800" dirty="0" err="1">
                          <a:solidFill>
                            <a:srgbClr val="FFFFFF"/>
                          </a:solidFill>
                        </a:rPr>
                        <a:t>ristrutturativa</a:t>
                      </a:r>
                      <a:endParaRPr sz="2800" dirty="0">
                        <a:solidFill>
                          <a:srgbClr val="FFFFFF"/>
                        </a:solidFill>
                      </a:endParaRP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DBDFD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2800"/>
                      </a:pPr>
                      <a:endParaRPr lang="it-IT" dirty="0"/>
                    </a:p>
                    <a:p>
                      <a:pPr>
                        <a:defRPr sz="2800"/>
                      </a:pPr>
                      <a:r>
                        <a:rPr dirty="0" err="1"/>
                        <a:t>Discussione</a:t>
                      </a:r>
                      <a:r>
                        <a:rPr dirty="0"/>
                        <a:t> in </a:t>
                      </a:r>
                      <a:r>
                        <a:rPr dirty="0" err="1"/>
                        <a:t>plenaria</a:t>
                      </a:r>
                      <a:endParaRPr dirty="0"/>
                    </a:p>
                    <a:p>
                      <a:pPr>
                        <a:defRPr sz="2800"/>
                      </a:pPr>
                      <a:r>
                        <a:rPr dirty="0" err="1"/>
                        <a:t>Condivisione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interna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ed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esterna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dell’artefatto</a:t>
                      </a:r>
                      <a:r>
                        <a:rPr dirty="0"/>
                        <a:t> e del portfolio </a:t>
                      </a:r>
                    </a:p>
                    <a:p>
                      <a:pPr>
                        <a:defRPr sz="2800"/>
                      </a:pPr>
                      <a:endParaRPr dirty="0"/>
                    </a:p>
                    <a:p>
                      <a:pPr>
                        <a:defRPr sz="2800"/>
                      </a:pPr>
                      <a:endParaRPr dirty="0"/>
                    </a:p>
                    <a:p>
                      <a:pPr>
                        <a:defRPr sz="2800"/>
                      </a:pPr>
                      <a:endParaRPr dirty="0"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BDFD4"/>
                      </a:solidFill>
                      <a:miter lim="400000"/>
                    </a:lnR>
                    <a:lnB w="12700">
                      <a:solidFill>
                        <a:srgbClr val="DBDFD4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3410494"/>
                  </a:ext>
                </a:extLst>
              </a:tr>
            </a:tbl>
          </a:graphicData>
        </a:graphic>
      </p:graphicFrame>
      <p:sp>
        <p:nvSpPr>
          <p:cNvPr id="5" name="CasellaDiTesto 4"/>
          <p:cNvSpPr txBox="1"/>
          <p:nvPr/>
        </p:nvSpPr>
        <p:spPr>
          <a:xfrm>
            <a:off x="4774208" y="510173"/>
            <a:ext cx="31933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latin typeface="Arial" panose="020B0604020202020204" pitchFamily="34" charset="0"/>
                <a:cs typeface="Arial" panose="020B0604020202020204" pitchFamily="34" charset="0"/>
              </a:rPr>
              <a:t>Esempi di Azioni</a:t>
            </a:r>
          </a:p>
        </p:txBody>
      </p:sp>
    </p:spTree>
    <p:extLst>
      <p:ext uri="{BB962C8B-B14F-4D97-AF65-F5344CB8AC3E}">
        <p14:creationId xmlns:p14="http://schemas.microsoft.com/office/powerpoint/2010/main" val="248460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Stefania Bonera - IC "Borgo San Giacomo" - Settembre 2016</a:t>
            </a:r>
            <a:endParaRPr lang="en-US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5</a:t>
            </a:fld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5635988" y="661618"/>
            <a:ext cx="19383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latin typeface="Arial" panose="020B0604020202020204" pitchFamily="34" charset="0"/>
                <a:cs typeface="Arial" panose="020B0604020202020204" pitchFamily="34" charset="0"/>
              </a:rPr>
              <a:t>Strumenti</a:t>
            </a:r>
          </a:p>
        </p:txBody>
      </p:sp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9223555"/>
              </p:ext>
            </p:extLst>
          </p:nvPr>
        </p:nvGraphicFramePr>
        <p:xfrm>
          <a:off x="2253928" y="1728819"/>
          <a:ext cx="10132290" cy="7004495"/>
        </p:xfrm>
        <a:graphic>
          <a:graphicData uri="http://schemas.openxmlformats.org/drawingml/2006/table">
            <a:tbl>
              <a:tblPr firstRow="1" firstCol="1">
                <a:tableStyleId>{4C3C2611-4C71-4FC5-86AE-919BDF0F9419}</a:tableStyleId>
              </a:tblPr>
              <a:tblGrid>
                <a:gridCol w="3377430">
                  <a:extLst>
                    <a:ext uri="{9D8B030D-6E8A-4147-A177-3AD203B41FA5}">
                      <a16:colId xmlns:a16="http://schemas.microsoft.com/office/drawing/2014/main" val="3373057945"/>
                    </a:ext>
                  </a:extLst>
                </a:gridCol>
                <a:gridCol w="3377430">
                  <a:extLst>
                    <a:ext uri="{9D8B030D-6E8A-4147-A177-3AD203B41FA5}">
                      <a16:colId xmlns:a16="http://schemas.microsoft.com/office/drawing/2014/main" val="4012829112"/>
                    </a:ext>
                  </a:extLst>
                </a:gridCol>
                <a:gridCol w="3377430">
                  <a:extLst>
                    <a:ext uri="{9D8B030D-6E8A-4147-A177-3AD203B41FA5}">
                      <a16:colId xmlns:a16="http://schemas.microsoft.com/office/drawing/2014/main" val="4285400732"/>
                    </a:ext>
                  </a:extLst>
                </a:gridCol>
              </a:tblGrid>
              <a:tr h="1751124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dirty="0">
                          <a:solidFill>
                            <a:srgbClr val="FFFFFF"/>
                          </a:solidFill>
                        </a:rPr>
                        <a:t>E-Learning/ EAS
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DBDFD4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dirty="0">
                          <a:solidFill>
                            <a:srgbClr val="FFFFFF"/>
                          </a:solidFill>
                        </a:rPr>
                        <a:t>Coach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Apprendente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BDFD4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120028129"/>
                  </a:ext>
                </a:extLst>
              </a:tr>
              <a:tr h="1788537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dirty="0" err="1">
                          <a:solidFill>
                            <a:srgbClr val="FFFFFF"/>
                          </a:solidFill>
                        </a:rPr>
                        <a:t>Fase</a:t>
                      </a:r>
                      <a:r>
                        <a:rPr sz="2800" dirty="0">
                          <a:solidFill>
                            <a:srgbClr val="FFFFFF"/>
                          </a:solidFill>
                        </a:rPr>
                        <a:t>
</a:t>
                      </a:r>
                      <a:r>
                        <a:rPr sz="2800" dirty="0" err="1">
                          <a:solidFill>
                            <a:srgbClr val="FFFFFF"/>
                          </a:solidFill>
                        </a:rPr>
                        <a:t>preparatoria</a:t>
                      </a:r>
                      <a:endParaRPr sz="2800" dirty="0">
                        <a:solidFill>
                          <a:srgbClr val="FFFFFF"/>
                        </a:solidFill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006288"/>
                          </a:solidFill>
                        </a:rPr>
                        <a:t>Personal Computer, Proiettore, Internet, Applicativi 2.0, Flipchart/ lavagna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rgbClr val="006288"/>
                          </a:solidFill>
                        </a:rPr>
                        <a:t>Tablet, smart phone / applicativi 2.0/quaderno/ flipchart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BDFD4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142633880"/>
                  </a:ext>
                </a:extLst>
              </a:tr>
              <a:tr h="1713710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dirty="0" err="1">
                          <a:solidFill>
                            <a:srgbClr val="FFFFFF"/>
                          </a:solidFill>
                        </a:rPr>
                        <a:t>Fase</a:t>
                      </a:r>
                      <a:r>
                        <a:rPr sz="2800" dirty="0">
                          <a:solidFill>
                            <a:srgbClr val="FFFFFF"/>
                          </a:solidFill>
                        </a:rPr>
                        <a:t>
</a:t>
                      </a:r>
                      <a:r>
                        <a:rPr sz="2800" dirty="0" err="1">
                          <a:solidFill>
                            <a:srgbClr val="FFFFFF"/>
                          </a:solidFill>
                        </a:rPr>
                        <a:t>Operativa</a:t>
                      </a:r>
                      <a:endParaRPr sz="2800" dirty="0">
                        <a:solidFill>
                          <a:srgbClr val="FFFFFF"/>
                        </a:solidFill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dirty="0">
                          <a:solidFill>
                            <a:srgbClr val="006288"/>
                          </a:solidFill>
                        </a:rPr>
                        <a:t>Checklist/</a:t>
                      </a:r>
                      <a:r>
                        <a:rPr sz="2800" dirty="0" err="1">
                          <a:solidFill>
                            <a:srgbClr val="006288"/>
                          </a:solidFill>
                        </a:rPr>
                        <a:t>Applicativi</a:t>
                      </a:r>
                      <a:r>
                        <a:rPr sz="2800" dirty="0">
                          <a:solidFill>
                            <a:srgbClr val="006288"/>
                          </a:solidFill>
                        </a:rPr>
                        <a:t> 2.0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006288"/>
                          </a:solidFill>
                        </a:rPr>
                        <a:t>Tablet, smart phone / applicativi 2.0, Flipchart/poster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BDFD4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429411241"/>
                  </a:ext>
                </a:extLst>
              </a:tr>
              <a:tr h="1751124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Fase ristrutturativa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DBDFD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200" dirty="0">
                          <a:solidFill>
                            <a:srgbClr val="006288"/>
                          </a:solidFill>
                        </a:rPr>
                        <a:t>Personal Computer/ </a:t>
                      </a:r>
                      <a:r>
                        <a:rPr sz="2200" dirty="0" err="1">
                          <a:solidFill>
                            <a:srgbClr val="006288"/>
                          </a:solidFill>
                        </a:rPr>
                        <a:t>applicativi</a:t>
                      </a:r>
                      <a:r>
                        <a:rPr sz="2200" dirty="0">
                          <a:solidFill>
                            <a:srgbClr val="006288"/>
                          </a:solidFill>
                        </a:rPr>
                        <a:t> 2.0/ </a:t>
                      </a:r>
                      <a:r>
                        <a:rPr sz="2200" dirty="0" err="1">
                          <a:solidFill>
                            <a:srgbClr val="006288"/>
                          </a:solidFill>
                        </a:rPr>
                        <a:t>Proeittore</a:t>
                      </a:r>
                      <a:r>
                        <a:rPr sz="2200" dirty="0">
                          <a:solidFill>
                            <a:srgbClr val="006288"/>
                          </a:solidFill>
                        </a:rPr>
                        <a:t>/ Flipchart/Poster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DBDFD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 dirty="0">
                          <a:solidFill>
                            <a:srgbClr val="006288"/>
                          </a:solidFill>
                        </a:rPr>
                        <a:t>Tablet, Smart phone (2.0 Tools)/ </a:t>
                      </a:r>
                      <a:r>
                        <a:rPr sz="2300" dirty="0" err="1">
                          <a:solidFill>
                            <a:srgbClr val="006288"/>
                          </a:solidFill>
                        </a:rPr>
                        <a:t>Proiettore</a:t>
                      </a:r>
                      <a:r>
                        <a:rPr sz="2300" dirty="0">
                          <a:solidFill>
                            <a:srgbClr val="006288"/>
                          </a:solidFill>
                        </a:rPr>
                        <a:t>/Flipchart/ Poster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BDFD4"/>
                      </a:solidFill>
                      <a:miter lim="400000"/>
                    </a:lnR>
                    <a:lnB w="12700">
                      <a:solidFill>
                        <a:srgbClr val="DBDFD4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59177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576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Stefania Bonera - IC "Borgo San Giacomo" - Settembre 2016</a:t>
            </a:r>
            <a:endParaRPr lang="en-US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6</a:t>
            </a:fld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4846216" y="470413"/>
            <a:ext cx="3922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latin typeface="Arial" panose="020B0604020202020204" pitchFamily="34" charset="0"/>
                <a:cs typeface="Arial" panose="020B0604020202020204" pitchFamily="34" charset="0"/>
              </a:rPr>
              <a:t>Esempi di Applicativi</a:t>
            </a:r>
          </a:p>
        </p:txBody>
      </p:sp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8505817"/>
              </p:ext>
            </p:extLst>
          </p:nvPr>
        </p:nvGraphicFramePr>
        <p:xfrm>
          <a:off x="1877684" y="1234421"/>
          <a:ext cx="10208988" cy="7284757"/>
        </p:xfrm>
        <a:graphic>
          <a:graphicData uri="http://schemas.openxmlformats.org/drawingml/2006/table">
            <a:tbl>
              <a:tblPr firstRow="1" firstCol="1">
                <a:tableStyleId>{4C3C2611-4C71-4FC5-86AE-919BDF0F9419}</a:tableStyleId>
              </a:tblPr>
              <a:tblGrid>
                <a:gridCol w="3402996">
                  <a:extLst>
                    <a:ext uri="{9D8B030D-6E8A-4147-A177-3AD203B41FA5}">
                      <a16:colId xmlns:a16="http://schemas.microsoft.com/office/drawing/2014/main" val="3191431477"/>
                    </a:ext>
                  </a:extLst>
                </a:gridCol>
                <a:gridCol w="3402996">
                  <a:extLst>
                    <a:ext uri="{9D8B030D-6E8A-4147-A177-3AD203B41FA5}">
                      <a16:colId xmlns:a16="http://schemas.microsoft.com/office/drawing/2014/main" val="412796102"/>
                    </a:ext>
                  </a:extLst>
                </a:gridCol>
                <a:gridCol w="3402996">
                  <a:extLst>
                    <a:ext uri="{9D8B030D-6E8A-4147-A177-3AD203B41FA5}">
                      <a16:colId xmlns:a16="http://schemas.microsoft.com/office/drawing/2014/main" val="3372349333"/>
                    </a:ext>
                  </a:extLst>
                </a:gridCol>
              </a:tblGrid>
              <a:tr h="847569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dirty="0">
                          <a:solidFill>
                            <a:srgbClr val="FFFFFF"/>
                          </a:solidFill>
                        </a:rPr>
                        <a:t>E-Learning/ EAS
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DBDFD4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dirty="0">
                          <a:solidFill>
                            <a:srgbClr val="FFFFFF"/>
                          </a:solidFill>
                        </a:rPr>
                        <a:t>Coach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Apprendente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BDFD4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47032064"/>
                  </a:ext>
                </a:extLst>
              </a:tr>
              <a:tr h="2362373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dirty="0" err="1">
                          <a:solidFill>
                            <a:srgbClr val="FFFFFF"/>
                          </a:solidFill>
                        </a:rPr>
                        <a:t>Fase</a:t>
                      </a:r>
                      <a:r>
                        <a:rPr sz="2800" dirty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sz="2800" dirty="0" err="1">
                          <a:solidFill>
                            <a:srgbClr val="FFFFFF"/>
                          </a:solidFill>
                        </a:rPr>
                        <a:t>preparatoria</a:t>
                      </a:r>
                      <a:endParaRPr sz="2800" dirty="0">
                        <a:solidFill>
                          <a:srgbClr val="FFFFFF"/>
                        </a:solidFill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dirty="0" err="1">
                          <a:solidFill>
                            <a:srgbClr val="006288"/>
                          </a:solidFill>
                        </a:rPr>
                        <a:t>Padlet</a:t>
                      </a:r>
                      <a:r>
                        <a:rPr sz="2800" dirty="0">
                          <a:solidFill>
                            <a:srgbClr val="006288"/>
                          </a:solidFill>
                        </a:rPr>
                        <a:t>, Prezi, </a:t>
                      </a:r>
                      <a:r>
                        <a:rPr sz="2800" dirty="0" err="1">
                          <a:solidFill>
                            <a:srgbClr val="006288"/>
                          </a:solidFill>
                        </a:rPr>
                        <a:t>Pearltrees</a:t>
                      </a:r>
                      <a:r>
                        <a:rPr sz="2800" dirty="0">
                          <a:solidFill>
                            <a:srgbClr val="006288"/>
                          </a:solidFill>
                        </a:rPr>
                        <a:t>,
</a:t>
                      </a:r>
                      <a:r>
                        <a:rPr sz="2800" dirty="0" err="1">
                          <a:solidFill>
                            <a:srgbClr val="006288"/>
                          </a:solidFill>
                        </a:rPr>
                        <a:t>Blendspace</a:t>
                      </a:r>
                      <a:r>
                        <a:rPr sz="2800" dirty="0">
                          <a:solidFill>
                            <a:srgbClr val="006288"/>
                          </a:solidFill>
                        </a:rPr>
                        <a:t>, </a:t>
                      </a:r>
                      <a:r>
                        <a:rPr sz="2800" dirty="0" err="1">
                          <a:solidFill>
                            <a:srgbClr val="006288"/>
                          </a:solidFill>
                        </a:rPr>
                        <a:t>Wordle</a:t>
                      </a:r>
                      <a:r>
                        <a:rPr sz="2800" dirty="0">
                          <a:solidFill>
                            <a:srgbClr val="006288"/>
                          </a:solidFill>
                        </a:rPr>
                        <a:t>, </a:t>
                      </a:r>
                      <a:r>
                        <a:rPr sz="2800" dirty="0" err="1">
                          <a:solidFill>
                            <a:srgbClr val="006288"/>
                          </a:solidFill>
                        </a:rPr>
                        <a:t>Popplet</a:t>
                      </a:r>
                      <a:r>
                        <a:rPr sz="2800" dirty="0">
                          <a:solidFill>
                            <a:srgbClr val="006288"/>
                          </a:solidFill>
                        </a:rPr>
                        <a:t>, </a:t>
                      </a:r>
                      <a:r>
                        <a:rPr sz="2800" dirty="0" err="1">
                          <a:solidFill>
                            <a:srgbClr val="006288"/>
                          </a:solidFill>
                        </a:rPr>
                        <a:t>Epubeditor</a:t>
                      </a:r>
                      <a:r>
                        <a:rPr lang="it-IT" sz="2800" dirty="0">
                          <a:solidFill>
                            <a:srgbClr val="006288"/>
                          </a:solidFill>
                        </a:rPr>
                        <a:t>,</a:t>
                      </a:r>
                      <a:r>
                        <a:rPr lang="it-IT" sz="2800" baseline="0" dirty="0">
                          <a:solidFill>
                            <a:srgbClr val="006288"/>
                          </a:solidFill>
                        </a:rPr>
                        <a:t> </a:t>
                      </a:r>
                      <a:r>
                        <a:rPr lang="it-IT" sz="2800" baseline="0" dirty="0" err="1">
                          <a:solidFill>
                            <a:srgbClr val="006288"/>
                          </a:solidFill>
                        </a:rPr>
                        <a:t>Power</a:t>
                      </a:r>
                      <a:r>
                        <a:rPr lang="it-IT" sz="2800" baseline="0" dirty="0">
                          <a:solidFill>
                            <a:srgbClr val="006288"/>
                          </a:solidFill>
                        </a:rPr>
                        <a:t> Point</a:t>
                      </a:r>
                      <a:endParaRPr sz="2800" dirty="0">
                        <a:solidFill>
                          <a:srgbClr val="006288"/>
                        </a:solidFill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dirty="0" err="1">
                          <a:solidFill>
                            <a:srgbClr val="006288"/>
                          </a:solidFill>
                        </a:rPr>
                        <a:t>Padlet</a:t>
                      </a:r>
                      <a:r>
                        <a:rPr sz="2800" dirty="0">
                          <a:solidFill>
                            <a:srgbClr val="006288"/>
                          </a:solidFill>
                        </a:rPr>
                        <a:t>, Prezi, </a:t>
                      </a:r>
                      <a:r>
                        <a:rPr sz="2800" dirty="0" err="1">
                          <a:solidFill>
                            <a:srgbClr val="006288"/>
                          </a:solidFill>
                        </a:rPr>
                        <a:t>Pearltrees</a:t>
                      </a:r>
                      <a:r>
                        <a:rPr sz="2800" dirty="0">
                          <a:solidFill>
                            <a:srgbClr val="006288"/>
                          </a:solidFill>
                        </a:rPr>
                        <a:t>,
</a:t>
                      </a:r>
                      <a:r>
                        <a:rPr sz="2800" dirty="0" err="1">
                          <a:solidFill>
                            <a:srgbClr val="006288"/>
                          </a:solidFill>
                        </a:rPr>
                        <a:t>Blendspace</a:t>
                      </a:r>
                      <a:r>
                        <a:rPr sz="2800" dirty="0">
                          <a:solidFill>
                            <a:srgbClr val="006288"/>
                          </a:solidFill>
                        </a:rPr>
                        <a:t>, </a:t>
                      </a:r>
                      <a:r>
                        <a:rPr sz="2800" dirty="0" err="1">
                          <a:solidFill>
                            <a:srgbClr val="006288"/>
                          </a:solidFill>
                        </a:rPr>
                        <a:t>Wordle</a:t>
                      </a:r>
                      <a:r>
                        <a:rPr sz="2800" dirty="0">
                          <a:solidFill>
                            <a:srgbClr val="006288"/>
                          </a:solidFill>
                        </a:rPr>
                        <a:t>, </a:t>
                      </a:r>
                      <a:r>
                        <a:rPr sz="2800" dirty="0" err="1">
                          <a:solidFill>
                            <a:srgbClr val="006288"/>
                          </a:solidFill>
                        </a:rPr>
                        <a:t>Popplet</a:t>
                      </a:r>
                      <a:r>
                        <a:rPr sz="2800" dirty="0">
                          <a:solidFill>
                            <a:srgbClr val="006288"/>
                          </a:solidFill>
                        </a:rPr>
                        <a:t>, </a:t>
                      </a:r>
                      <a:r>
                        <a:rPr sz="2800" dirty="0" err="1">
                          <a:solidFill>
                            <a:srgbClr val="006288"/>
                          </a:solidFill>
                        </a:rPr>
                        <a:t>Epub</a:t>
                      </a:r>
                      <a:r>
                        <a:rPr sz="2800" dirty="0">
                          <a:solidFill>
                            <a:srgbClr val="006288"/>
                          </a:solidFill>
                        </a:rPr>
                        <a:t> editor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BDFD4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897964732"/>
                  </a:ext>
                </a:extLst>
              </a:tr>
              <a:tr h="1604971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dirty="0" err="1">
                          <a:solidFill>
                            <a:srgbClr val="FFFFFF"/>
                          </a:solidFill>
                        </a:rPr>
                        <a:t>Fase</a:t>
                      </a:r>
                      <a:r>
                        <a:rPr sz="2800" dirty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sz="2800" dirty="0" err="1">
                          <a:solidFill>
                            <a:srgbClr val="FFFFFF"/>
                          </a:solidFill>
                        </a:rPr>
                        <a:t>operatoria</a:t>
                      </a:r>
                      <a:endParaRPr sz="2800" dirty="0">
                        <a:solidFill>
                          <a:srgbClr val="FFFFFF"/>
                        </a:solidFill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dirty="0" err="1">
                          <a:solidFill>
                            <a:srgbClr val="006288"/>
                          </a:solidFill>
                        </a:rPr>
                        <a:t>Padlet</a:t>
                      </a:r>
                      <a:r>
                        <a:rPr sz="2800" dirty="0">
                          <a:solidFill>
                            <a:srgbClr val="006288"/>
                          </a:solidFill>
                        </a:rPr>
                        <a:t>/Evernote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006288"/>
                          </a:solidFill>
                        </a:rPr>
                        <a:t>Blendspace, Padlet, Prezi, Popplet, Cmap,EPub editor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BDFD4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606717791"/>
                  </a:ext>
                </a:extLst>
              </a:tr>
              <a:tr h="2362373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Fase ristrutturativa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DBDFD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dirty="0">
                          <a:solidFill>
                            <a:srgbClr val="006288"/>
                          </a:solidFill>
                        </a:rPr>
                        <a:t>Evernote, Rubric maker, Google Drive, </a:t>
                      </a:r>
                      <a:r>
                        <a:rPr sz="2800" dirty="0" err="1">
                          <a:solidFill>
                            <a:srgbClr val="006288"/>
                          </a:solidFill>
                        </a:rPr>
                        <a:t>Youtube</a:t>
                      </a:r>
                      <a:r>
                        <a:rPr sz="2800" dirty="0">
                          <a:solidFill>
                            <a:srgbClr val="006288"/>
                          </a:solidFill>
                        </a:rPr>
                        <a:t>, </a:t>
                      </a:r>
                      <a:r>
                        <a:rPr sz="2800" dirty="0" err="1">
                          <a:solidFill>
                            <a:srgbClr val="006288"/>
                          </a:solidFill>
                        </a:rPr>
                        <a:t>Wordle</a:t>
                      </a:r>
                      <a:r>
                        <a:rPr sz="2800" dirty="0">
                          <a:solidFill>
                            <a:srgbClr val="006288"/>
                          </a:solidFill>
                        </a:rPr>
                        <a:t>, </a:t>
                      </a:r>
                      <a:r>
                        <a:rPr sz="2800" dirty="0" err="1">
                          <a:solidFill>
                            <a:srgbClr val="006288"/>
                          </a:solidFill>
                        </a:rPr>
                        <a:t>Cmap</a:t>
                      </a:r>
                      <a:endParaRPr sz="2800" dirty="0">
                        <a:solidFill>
                          <a:srgbClr val="006288"/>
                        </a:solidFill>
                      </a:endParaRP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DBDFD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dirty="0" err="1">
                          <a:solidFill>
                            <a:srgbClr val="006288"/>
                          </a:solidFill>
                        </a:rPr>
                        <a:t>Wordle</a:t>
                      </a:r>
                      <a:r>
                        <a:rPr sz="2800" dirty="0">
                          <a:solidFill>
                            <a:srgbClr val="006288"/>
                          </a:solidFill>
                        </a:rPr>
                        <a:t>, </a:t>
                      </a:r>
                      <a:r>
                        <a:rPr sz="2800" dirty="0" err="1">
                          <a:solidFill>
                            <a:srgbClr val="006288"/>
                          </a:solidFill>
                        </a:rPr>
                        <a:t>Padlet</a:t>
                      </a:r>
                      <a:r>
                        <a:rPr sz="2800" dirty="0">
                          <a:solidFill>
                            <a:srgbClr val="006288"/>
                          </a:solidFill>
                        </a:rPr>
                        <a:t>, </a:t>
                      </a:r>
                      <a:r>
                        <a:rPr sz="2800" dirty="0" err="1">
                          <a:solidFill>
                            <a:srgbClr val="006288"/>
                          </a:solidFill>
                        </a:rPr>
                        <a:t>Cmap</a:t>
                      </a:r>
                      <a:r>
                        <a:rPr sz="2800" dirty="0">
                          <a:solidFill>
                            <a:srgbClr val="006288"/>
                          </a:solidFill>
                        </a:rPr>
                        <a:t>, </a:t>
                      </a:r>
                      <a:r>
                        <a:rPr sz="2800" dirty="0" err="1">
                          <a:solidFill>
                            <a:srgbClr val="006288"/>
                          </a:solidFill>
                        </a:rPr>
                        <a:t>Popplet</a:t>
                      </a:r>
                      <a:r>
                        <a:rPr sz="2800" dirty="0">
                          <a:solidFill>
                            <a:srgbClr val="006288"/>
                          </a:solidFill>
                        </a:rPr>
                        <a:t>, Prezi, Evernote, Google Drive, </a:t>
                      </a:r>
                      <a:r>
                        <a:rPr sz="2800" dirty="0" err="1">
                          <a:solidFill>
                            <a:srgbClr val="006288"/>
                          </a:solidFill>
                        </a:rPr>
                        <a:t>Youtube</a:t>
                      </a:r>
                      <a:r>
                        <a:rPr sz="2800" dirty="0">
                          <a:solidFill>
                            <a:srgbClr val="006288"/>
                          </a:solidFill>
                        </a:rPr>
                        <a:t>, 
</a:t>
                      </a:r>
                      <a:r>
                        <a:rPr sz="2800" dirty="0" err="1">
                          <a:solidFill>
                            <a:srgbClr val="006288"/>
                          </a:solidFill>
                        </a:rPr>
                        <a:t>Epub</a:t>
                      </a:r>
                      <a:r>
                        <a:rPr sz="2800" dirty="0">
                          <a:solidFill>
                            <a:srgbClr val="006288"/>
                          </a:solidFill>
                        </a:rPr>
                        <a:t> editor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DBDFD4"/>
                      </a:solidFill>
                      <a:miter lim="400000"/>
                    </a:lnR>
                    <a:lnB w="12700">
                      <a:solidFill>
                        <a:srgbClr val="DBDFD4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68081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402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Stefania Bonera - IC "Borgo San Giacomo" - Settembre 2016</a:t>
            </a:r>
            <a:endParaRPr lang="en-US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7</a:t>
            </a:fld>
            <a:endParaRPr lang="it-IT"/>
          </a:p>
        </p:txBody>
      </p:sp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4693020"/>
              </p:ext>
            </p:extLst>
          </p:nvPr>
        </p:nvGraphicFramePr>
        <p:xfrm>
          <a:off x="1910069" y="688691"/>
          <a:ext cx="11089232" cy="8009720"/>
        </p:xfrm>
        <a:graphic>
          <a:graphicData uri="http://schemas.openxmlformats.org/drawingml/2006/table">
            <a:tbl>
              <a:tblPr firstRow="1" firstCol="1">
                <a:tableStyleId>{CF821DB8-F4EB-4A41-A1BA-3FCAFE7338EE}</a:tableStyleId>
              </a:tblPr>
              <a:tblGrid>
                <a:gridCol w="2589549">
                  <a:extLst>
                    <a:ext uri="{9D8B030D-6E8A-4147-A177-3AD203B41FA5}">
                      <a16:colId xmlns:a16="http://schemas.microsoft.com/office/drawing/2014/main" val="3761158579"/>
                    </a:ext>
                  </a:extLst>
                </a:gridCol>
                <a:gridCol w="2955067">
                  <a:extLst>
                    <a:ext uri="{9D8B030D-6E8A-4147-A177-3AD203B41FA5}">
                      <a16:colId xmlns:a16="http://schemas.microsoft.com/office/drawing/2014/main" val="1593551836"/>
                    </a:ext>
                  </a:extLst>
                </a:gridCol>
                <a:gridCol w="2772308">
                  <a:extLst>
                    <a:ext uri="{9D8B030D-6E8A-4147-A177-3AD203B41FA5}">
                      <a16:colId xmlns:a16="http://schemas.microsoft.com/office/drawing/2014/main" val="2260452600"/>
                    </a:ext>
                  </a:extLst>
                </a:gridCol>
                <a:gridCol w="2772308">
                  <a:extLst>
                    <a:ext uri="{9D8B030D-6E8A-4147-A177-3AD203B41FA5}">
                      <a16:colId xmlns:a16="http://schemas.microsoft.com/office/drawing/2014/main" val="1293454738"/>
                    </a:ext>
                  </a:extLst>
                </a:gridCol>
              </a:tblGrid>
              <a:tr h="1487000"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it-IT" sz="2800" dirty="0">
                          <a:solidFill>
                            <a:schemeClr val="bg1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     </a:t>
                      </a:r>
                      <a:r>
                        <a:rPr sz="2800" dirty="0" err="1">
                          <a:solidFill>
                            <a:schemeClr val="bg1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Fasi</a:t>
                      </a:r>
                      <a:r>
                        <a:rPr sz="2800" dirty="0">
                          <a:solidFill>
                            <a:schemeClr val="bg1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 EAS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46E771">
                          <a:alpha val="34390"/>
                        </a:srgbClr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46E771">
                          <a:alpha val="34390"/>
                        </a:srgbClr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dirty="0" err="1">
                          <a:solidFill>
                            <a:schemeClr val="bg1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Azioni</a:t>
                      </a:r>
                      <a:r>
                        <a:rPr sz="2800" dirty="0">
                          <a:solidFill>
                            <a:schemeClr val="bg1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 </a:t>
                      </a:r>
                      <a:r>
                        <a:rPr sz="2800" dirty="0" err="1">
                          <a:solidFill>
                            <a:schemeClr val="bg1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dell’insegnante</a:t>
                      </a:r>
                      <a:endParaRPr sz="2800" dirty="0">
                        <a:solidFill>
                          <a:schemeClr val="bg1"/>
                        </a:solidFill>
                        <a:latin typeface="+mj-lt"/>
                        <a:ea typeface="Hoefler Text"/>
                        <a:cs typeface="Hoefler Text"/>
                        <a:sym typeface="Hoefler Text"/>
                      </a:endParaRP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46E771">
                          <a:alpha val="34390"/>
                        </a:srgbClr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dirty="0" err="1">
                          <a:solidFill>
                            <a:schemeClr val="bg1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Azioni</a:t>
                      </a:r>
                      <a:r>
                        <a:rPr sz="2800" dirty="0">
                          <a:solidFill>
                            <a:schemeClr val="bg1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 </a:t>
                      </a:r>
                      <a:r>
                        <a:rPr sz="2800" dirty="0" err="1">
                          <a:solidFill>
                            <a:schemeClr val="bg1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dello</a:t>
                      </a:r>
                      <a:r>
                        <a:rPr sz="2800" dirty="0">
                          <a:solidFill>
                            <a:schemeClr val="bg1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 </a:t>
                      </a:r>
                      <a:r>
                        <a:rPr sz="2800" dirty="0" err="1">
                          <a:solidFill>
                            <a:schemeClr val="bg1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studente</a:t>
                      </a:r>
                      <a:endParaRPr sz="2800" dirty="0">
                        <a:solidFill>
                          <a:schemeClr val="bg1"/>
                        </a:solidFill>
                        <a:latin typeface="+mj-lt"/>
                        <a:ea typeface="Hoefler Text"/>
                        <a:cs typeface="Hoefler Text"/>
                        <a:sym typeface="Hoefler Text"/>
                      </a:endParaRP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46E771">
                          <a:alpha val="34390"/>
                        </a:srgbClr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dirty="0" err="1">
                          <a:solidFill>
                            <a:schemeClr val="bg1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Logica</a:t>
                      </a:r>
                      <a:r>
                        <a:rPr sz="2800" dirty="0">
                          <a:solidFill>
                            <a:schemeClr val="bg1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 </a:t>
                      </a:r>
                      <a:r>
                        <a:rPr sz="2800" dirty="0" err="1">
                          <a:solidFill>
                            <a:schemeClr val="bg1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Didattica</a:t>
                      </a:r>
                      <a:endParaRPr sz="2800" dirty="0">
                        <a:solidFill>
                          <a:schemeClr val="bg1"/>
                        </a:solidFill>
                        <a:latin typeface="+mj-lt"/>
                        <a:ea typeface="Hoefler Text"/>
                        <a:cs typeface="Hoefler Text"/>
                        <a:sym typeface="Hoefler Text"/>
                      </a:endParaRP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46E771">
                          <a:alpha val="34390"/>
                        </a:srgbClr>
                      </a:solidFill>
                      <a:miter lim="400000"/>
                    </a:lnR>
                    <a:lnT w="12700">
                      <a:solidFill>
                        <a:srgbClr val="46E771">
                          <a:alpha val="34390"/>
                        </a:srgbClr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080021"/>
                  </a:ext>
                </a:extLst>
              </a:tr>
              <a:tr h="2145372"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dirty="0" err="1">
                          <a:solidFill>
                            <a:schemeClr val="bg1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Preparatoria</a:t>
                      </a:r>
                      <a:endParaRPr sz="2400" dirty="0">
                        <a:solidFill>
                          <a:schemeClr val="bg1"/>
                        </a:solidFill>
                        <a:latin typeface="+mj-lt"/>
                        <a:ea typeface="Hoefler Text"/>
                        <a:cs typeface="Hoefler Text"/>
                        <a:sym typeface="Hoefler Text"/>
                      </a:endParaRP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46E771">
                          <a:alpha val="34390"/>
                        </a:srgbClr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dirty="0" err="1">
                          <a:solidFill>
                            <a:srgbClr val="5E5E5E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Assegna</a:t>
                      </a:r>
                      <a:r>
                        <a:rPr sz="2400" dirty="0">
                          <a:solidFill>
                            <a:srgbClr val="5E5E5E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 </a:t>
                      </a:r>
                      <a:r>
                        <a:rPr sz="2400" dirty="0" err="1">
                          <a:solidFill>
                            <a:srgbClr val="5E5E5E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compiti</a:t>
                      </a:r>
                      <a:r>
                        <a:rPr sz="2400" dirty="0">
                          <a:solidFill>
                            <a:srgbClr val="5E5E5E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
</a:t>
                      </a:r>
                      <a:r>
                        <a:rPr sz="2400" dirty="0" err="1">
                          <a:solidFill>
                            <a:srgbClr val="5E5E5E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Disegna</a:t>
                      </a:r>
                      <a:r>
                        <a:rPr sz="2400" dirty="0">
                          <a:solidFill>
                            <a:srgbClr val="5E5E5E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 </a:t>
                      </a:r>
                      <a:r>
                        <a:rPr sz="2400" dirty="0" err="1">
                          <a:solidFill>
                            <a:srgbClr val="5E5E5E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ed</a:t>
                      </a:r>
                      <a:r>
                        <a:rPr sz="2400" dirty="0">
                          <a:solidFill>
                            <a:srgbClr val="5E5E5E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 </a:t>
                      </a:r>
                      <a:r>
                        <a:rPr sz="2400" dirty="0" err="1">
                          <a:solidFill>
                            <a:srgbClr val="5E5E5E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espone</a:t>
                      </a:r>
                      <a:r>
                        <a:rPr sz="2400" dirty="0">
                          <a:solidFill>
                            <a:srgbClr val="5E5E5E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 un framework 
</a:t>
                      </a:r>
                      <a:r>
                        <a:rPr sz="2400" dirty="0" err="1">
                          <a:solidFill>
                            <a:srgbClr val="5E5E5E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concettuale</a:t>
                      </a:r>
                      <a:r>
                        <a:rPr sz="2400" dirty="0">
                          <a:solidFill>
                            <a:srgbClr val="5E5E5E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
</a:t>
                      </a:r>
                      <a:r>
                        <a:rPr sz="2400" dirty="0" err="1">
                          <a:solidFill>
                            <a:srgbClr val="5E5E5E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Fornisce</a:t>
                      </a:r>
                      <a:r>
                        <a:rPr sz="2400" dirty="0">
                          <a:solidFill>
                            <a:srgbClr val="5E5E5E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 </a:t>
                      </a:r>
                      <a:r>
                        <a:rPr sz="2400" dirty="0" err="1">
                          <a:solidFill>
                            <a:srgbClr val="5E5E5E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uno</a:t>
                      </a:r>
                      <a:r>
                        <a:rPr sz="2400" dirty="0">
                          <a:solidFill>
                            <a:srgbClr val="5E5E5E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 </a:t>
                      </a:r>
                      <a:r>
                        <a:rPr sz="2400" dirty="0" err="1">
                          <a:solidFill>
                            <a:srgbClr val="5E5E5E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stimolo</a:t>
                      </a:r>
                      <a:r>
                        <a:rPr sz="2400" dirty="0">
                          <a:solidFill>
                            <a:srgbClr val="5E5E5E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
</a:t>
                      </a:r>
                      <a:r>
                        <a:rPr sz="2400" dirty="0" err="1">
                          <a:solidFill>
                            <a:srgbClr val="5E5E5E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Dà</a:t>
                      </a:r>
                      <a:r>
                        <a:rPr sz="2400" dirty="0">
                          <a:solidFill>
                            <a:srgbClr val="5E5E5E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 </a:t>
                      </a:r>
                      <a:r>
                        <a:rPr sz="2400" dirty="0" err="1">
                          <a:solidFill>
                            <a:srgbClr val="5E5E5E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una</a:t>
                      </a:r>
                      <a:r>
                        <a:rPr sz="2400" dirty="0">
                          <a:solidFill>
                            <a:srgbClr val="5E5E5E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 </a:t>
                      </a:r>
                      <a:r>
                        <a:rPr sz="2400" dirty="0" err="1">
                          <a:solidFill>
                            <a:srgbClr val="5E5E5E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consegna</a:t>
                      </a:r>
                      <a:endParaRPr sz="2400" dirty="0">
                        <a:solidFill>
                          <a:srgbClr val="5E5E5E"/>
                        </a:solidFill>
                        <a:latin typeface="+mj-lt"/>
                        <a:ea typeface="Hoefler Text"/>
                        <a:cs typeface="Hoefler Text"/>
                        <a:sym typeface="Hoefler Text"/>
                      </a:endParaRP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5D5D5D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dirty="0" err="1">
                          <a:solidFill>
                            <a:srgbClr val="5E5E5E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Svolge</a:t>
                      </a:r>
                      <a:r>
                        <a:rPr sz="2400" dirty="0">
                          <a:solidFill>
                            <a:srgbClr val="5E5E5E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 </a:t>
                      </a:r>
                      <a:r>
                        <a:rPr sz="2400" dirty="0" err="1">
                          <a:solidFill>
                            <a:srgbClr val="5E5E5E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i</a:t>
                      </a:r>
                      <a:r>
                        <a:rPr sz="2400" dirty="0">
                          <a:solidFill>
                            <a:srgbClr val="5E5E5E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 </a:t>
                      </a:r>
                      <a:r>
                        <a:rPr sz="2400" dirty="0" err="1">
                          <a:solidFill>
                            <a:srgbClr val="5E5E5E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compiti</a:t>
                      </a:r>
                      <a:r>
                        <a:rPr sz="2400" dirty="0">
                          <a:solidFill>
                            <a:srgbClr val="5E5E5E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 </a:t>
                      </a:r>
                      <a:r>
                        <a:rPr sz="2400" dirty="0" err="1">
                          <a:solidFill>
                            <a:srgbClr val="5E5E5E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assegnati</a:t>
                      </a:r>
                      <a:r>
                        <a:rPr sz="2400" dirty="0">
                          <a:solidFill>
                            <a:srgbClr val="5E5E5E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
</a:t>
                      </a:r>
                      <a:r>
                        <a:rPr sz="2400" dirty="0" err="1">
                          <a:solidFill>
                            <a:srgbClr val="5E5E5E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Ascolta</a:t>
                      </a:r>
                      <a:r>
                        <a:rPr sz="2400" dirty="0">
                          <a:solidFill>
                            <a:srgbClr val="5E5E5E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, </a:t>
                      </a:r>
                      <a:r>
                        <a:rPr sz="2400" dirty="0" err="1">
                          <a:solidFill>
                            <a:srgbClr val="5E5E5E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legge</a:t>
                      </a:r>
                      <a:r>
                        <a:rPr sz="2400" dirty="0">
                          <a:solidFill>
                            <a:srgbClr val="5E5E5E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 e </a:t>
                      </a:r>
                      <a:r>
                        <a:rPr sz="2400" dirty="0" err="1">
                          <a:solidFill>
                            <a:srgbClr val="5E5E5E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comprende</a:t>
                      </a:r>
                      <a:endParaRPr sz="2400" dirty="0">
                        <a:solidFill>
                          <a:srgbClr val="5E5E5E"/>
                        </a:solidFill>
                        <a:latin typeface="+mj-lt"/>
                        <a:ea typeface="Hoefler Text"/>
                        <a:cs typeface="Hoefler Text"/>
                        <a:sym typeface="Hoefler Text"/>
                      </a:endParaRP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5D5D5D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dirty="0">
                          <a:solidFill>
                            <a:srgbClr val="5E5E5E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Problem solving
(</a:t>
                      </a:r>
                      <a:r>
                        <a:rPr sz="2400" dirty="0" err="1">
                          <a:solidFill>
                            <a:srgbClr val="5E5E5E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elaborazione</a:t>
                      </a:r>
                      <a:r>
                        <a:rPr sz="2400" dirty="0">
                          <a:solidFill>
                            <a:srgbClr val="5E5E5E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 di </a:t>
                      </a:r>
                      <a:r>
                        <a:rPr sz="2400" dirty="0" err="1">
                          <a:solidFill>
                            <a:srgbClr val="5E5E5E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strategie</a:t>
                      </a:r>
                      <a:r>
                        <a:rPr sz="2400" dirty="0">
                          <a:solidFill>
                            <a:srgbClr val="5E5E5E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 di </a:t>
                      </a:r>
                      <a:r>
                        <a:rPr sz="2400" dirty="0" err="1">
                          <a:solidFill>
                            <a:srgbClr val="5E5E5E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soluzione</a:t>
                      </a:r>
                      <a:r>
                        <a:rPr sz="2400" dirty="0">
                          <a:solidFill>
                            <a:srgbClr val="5E5E5E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)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46E771">
                          <a:alpha val="34390"/>
                        </a:srgbClr>
                      </a:solidFill>
                      <a:miter lim="400000"/>
                    </a:lnR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5D5D5D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590617"/>
                  </a:ext>
                </a:extLst>
              </a:tr>
              <a:tr h="1803631"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dirty="0" err="1">
                          <a:solidFill>
                            <a:schemeClr val="bg1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Operatoria</a:t>
                      </a:r>
                      <a:endParaRPr sz="2400" dirty="0">
                        <a:solidFill>
                          <a:schemeClr val="bg1"/>
                        </a:solidFill>
                        <a:latin typeface="+mj-lt"/>
                        <a:ea typeface="Hoefler Text"/>
                        <a:cs typeface="Hoefler Text"/>
                        <a:sym typeface="Hoefler Text"/>
                      </a:endParaRP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46E771">
                          <a:alpha val="34390"/>
                        </a:srgbClr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  <a:defRPr sz="1800">
                          <a:solidFill>
                            <a:srgbClr val="5E5E5E"/>
                          </a:solidFill>
                          <a:latin typeface="Hoefler Text"/>
                          <a:ea typeface="Hoefler Text"/>
                          <a:cs typeface="Hoefler Text"/>
                          <a:sym typeface="Hoefler Text"/>
                        </a:defRPr>
                      </a:pPr>
                      <a:r>
                        <a:rPr sz="2400" dirty="0" err="1">
                          <a:latin typeface="+mj-lt"/>
                        </a:rPr>
                        <a:t>Definisce</a:t>
                      </a:r>
                      <a:r>
                        <a:rPr sz="2400" dirty="0">
                          <a:latin typeface="+mj-lt"/>
                        </a:rPr>
                        <a:t> </a:t>
                      </a:r>
                      <a:r>
                        <a:rPr sz="2400" dirty="0" err="1">
                          <a:latin typeface="+mj-lt"/>
                        </a:rPr>
                        <a:t>i</a:t>
                      </a:r>
                      <a:r>
                        <a:rPr sz="2400" dirty="0">
                          <a:latin typeface="+mj-lt"/>
                        </a:rPr>
                        <a:t> tempi </a:t>
                      </a:r>
                      <a:r>
                        <a:rPr sz="2400" dirty="0" err="1">
                          <a:latin typeface="+mj-lt"/>
                        </a:rPr>
                        <a:t>dell’attività</a:t>
                      </a:r>
                      <a:endParaRPr sz="2400" dirty="0">
                        <a:latin typeface="+mj-lt"/>
                      </a:endParaRPr>
                    </a:p>
                    <a:p>
                      <a:pPr defTabSz="914400">
                        <a:tabLst>
                          <a:tab pos="1168400" algn="l"/>
                        </a:tabLst>
                        <a:defRPr sz="1800">
                          <a:solidFill>
                            <a:srgbClr val="5E5E5E"/>
                          </a:solidFill>
                          <a:latin typeface="Hoefler Text"/>
                          <a:ea typeface="Hoefler Text"/>
                          <a:cs typeface="Hoefler Text"/>
                          <a:sym typeface="Hoefler Text"/>
                        </a:defRPr>
                      </a:pPr>
                      <a:r>
                        <a:rPr sz="2400" dirty="0" err="1">
                          <a:latin typeface="+mj-lt"/>
                        </a:rPr>
                        <a:t>Organizza</a:t>
                      </a:r>
                      <a:r>
                        <a:rPr sz="2400" dirty="0">
                          <a:latin typeface="+mj-lt"/>
                        </a:rPr>
                        <a:t> </a:t>
                      </a:r>
                      <a:r>
                        <a:rPr sz="2400" dirty="0" err="1">
                          <a:latin typeface="+mj-lt"/>
                        </a:rPr>
                        <a:t>il</a:t>
                      </a:r>
                      <a:r>
                        <a:rPr sz="2400" dirty="0">
                          <a:latin typeface="+mj-lt"/>
                        </a:rPr>
                        <a:t> </a:t>
                      </a:r>
                      <a:r>
                        <a:rPr sz="2400" dirty="0" err="1">
                          <a:latin typeface="+mj-lt"/>
                        </a:rPr>
                        <a:t>lavoro</a:t>
                      </a:r>
                      <a:r>
                        <a:rPr sz="2400" dirty="0">
                          <a:latin typeface="+mj-lt"/>
                        </a:rPr>
                        <a:t> </a:t>
                      </a:r>
                      <a:r>
                        <a:rPr sz="2400" dirty="0" err="1">
                          <a:latin typeface="+mj-lt"/>
                        </a:rPr>
                        <a:t>individuale</a:t>
                      </a:r>
                      <a:r>
                        <a:rPr sz="2400" dirty="0">
                          <a:latin typeface="+mj-lt"/>
                        </a:rPr>
                        <a:t> e/o di </a:t>
                      </a:r>
                      <a:r>
                        <a:rPr sz="2400" dirty="0" err="1">
                          <a:latin typeface="+mj-lt"/>
                        </a:rPr>
                        <a:t>gruppo</a:t>
                      </a:r>
                      <a:endParaRPr sz="2400" dirty="0">
                        <a:latin typeface="+mj-lt"/>
                      </a:endParaRP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5D5D5D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5D5D5D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dirty="0">
                          <a:solidFill>
                            <a:srgbClr val="5E5E5E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Produce e </a:t>
                      </a:r>
                      <a:r>
                        <a:rPr sz="2400" dirty="0" err="1">
                          <a:solidFill>
                            <a:srgbClr val="5E5E5E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condivide</a:t>
                      </a:r>
                      <a:r>
                        <a:rPr sz="2400" dirty="0">
                          <a:solidFill>
                            <a:srgbClr val="5E5E5E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 un </a:t>
                      </a:r>
                      <a:r>
                        <a:rPr sz="2400" dirty="0" err="1">
                          <a:solidFill>
                            <a:srgbClr val="5E5E5E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artefatto</a:t>
                      </a:r>
                      <a:endParaRPr sz="2400" dirty="0">
                        <a:solidFill>
                          <a:srgbClr val="5E5E5E"/>
                        </a:solidFill>
                        <a:latin typeface="+mj-lt"/>
                        <a:ea typeface="Hoefler Text"/>
                        <a:cs typeface="Hoefler Text"/>
                        <a:sym typeface="Hoefler Text"/>
                      </a:endParaRP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5D5D5D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5D5D5D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rgbClr val="5E5E5E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Apprendere attraverso il fare ( laboratorio)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46E771">
                          <a:alpha val="34390"/>
                        </a:srgbClr>
                      </a:solidFill>
                      <a:miter lim="400000"/>
                    </a:lnR>
                    <a:lnT w="12700">
                      <a:solidFill>
                        <a:srgbClr val="5D5D5D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5D5D5D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7813967"/>
                  </a:ext>
                </a:extLst>
              </a:tr>
              <a:tr h="2145372"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dirty="0" err="1">
                          <a:solidFill>
                            <a:schemeClr val="bg1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Ristrutturativa</a:t>
                      </a:r>
                      <a:endParaRPr sz="2400" dirty="0">
                        <a:solidFill>
                          <a:schemeClr val="bg1"/>
                        </a:solidFill>
                        <a:latin typeface="+mj-lt"/>
                        <a:ea typeface="Hoefler Text"/>
                        <a:cs typeface="Hoefler Text"/>
                        <a:sym typeface="Hoefler Text"/>
                      </a:endParaRP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46E771">
                          <a:alpha val="34390"/>
                        </a:srgbClr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46E771">
                          <a:alpha val="34390"/>
                        </a:srgbClr>
                      </a:solidFill>
                      <a:miter lim="400000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rgbClr val="5E5E5E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Valuta gli artefatti
Corregge le misconceptions
fissa i concetti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5D5D5D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46E771">
                          <a:alpha val="34390"/>
                        </a:srgbClr>
                      </a:solidFill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dirty="0" err="1">
                          <a:solidFill>
                            <a:srgbClr val="5E5E5E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Analizza</a:t>
                      </a:r>
                      <a:r>
                        <a:rPr sz="2400" dirty="0">
                          <a:solidFill>
                            <a:srgbClr val="5E5E5E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 </a:t>
                      </a:r>
                      <a:r>
                        <a:rPr sz="2400" dirty="0" err="1">
                          <a:solidFill>
                            <a:srgbClr val="5E5E5E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criticamente</a:t>
                      </a:r>
                      <a:r>
                        <a:rPr sz="2400" dirty="0">
                          <a:solidFill>
                            <a:srgbClr val="5E5E5E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 </a:t>
                      </a:r>
                      <a:r>
                        <a:rPr sz="2400" dirty="0" err="1">
                          <a:solidFill>
                            <a:srgbClr val="5E5E5E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il</a:t>
                      </a:r>
                      <a:r>
                        <a:rPr sz="2400" dirty="0">
                          <a:solidFill>
                            <a:srgbClr val="5E5E5E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 </a:t>
                      </a:r>
                      <a:r>
                        <a:rPr sz="2400" dirty="0" err="1">
                          <a:solidFill>
                            <a:srgbClr val="5E5E5E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lavoro</a:t>
                      </a:r>
                      <a:r>
                        <a:rPr sz="2400" dirty="0">
                          <a:solidFill>
                            <a:srgbClr val="5E5E5E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 </a:t>
                      </a:r>
                      <a:r>
                        <a:rPr sz="2400" dirty="0" err="1">
                          <a:solidFill>
                            <a:srgbClr val="5E5E5E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svolto</a:t>
                      </a:r>
                      <a:r>
                        <a:rPr sz="2400" dirty="0">
                          <a:solidFill>
                            <a:srgbClr val="5E5E5E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
</a:t>
                      </a:r>
                      <a:r>
                        <a:rPr sz="2400" dirty="0" err="1">
                          <a:solidFill>
                            <a:srgbClr val="5E5E5E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sviluppa</a:t>
                      </a:r>
                      <a:r>
                        <a:rPr sz="2400" dirty="0">
                          <a:solidFill>
                            <a:srgbClr val="5E5E5E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 </a:t>
                      </a:r>
                      <a:r>
                        <a:rPr sz="2400" dirty="0" err="1">
                          <a:solidFill>
                            <a:srgbClr val="5E5E5E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riflessione</a:t>
                      </a:r>
                      <a:r>
                        <a:rPr sz="2400" dirty="0">
                          <a:solidFill>
                            <a:srgbClr val="5E5E5E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 e </a:t>
                      </a:r>
                      <a:r>
                        <a:rPr sz="2400" dirty="0" err="1">
                          <a:solidFill>
                            <a:srgbClr val="5E5E5E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metacognizione</a:t>
                      </a:r>
                      <a:r>
                        <a:rPr sz="2400" dirty="0">
                          <a:solidFill>
                            <a:srgbClr val="5E5E5E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 r. </a:t>
                      </a:r>
                      <a:r>
                        <a:rPr sz="2400" dirty="0" err="1">
                          <a:solidFill>
                            <a:srgbClr val="5E5E5E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ai</a:t>
                      </a:r>
                      <a:r>
                        <a:rPr sz="2400" dirty="0">
                          <a:solidFill>
                            <a:srgbClr val="5E5E5E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 </a:t>
                      </a:r>
                      <a:r>
                        <a:rPr sz="2400" dirty="0" err="1">
                          <a:solidFill>
                            <a:srgbClr val="5E5E5E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processi</a:t>
                      </a:r>
                      <a:r>
                        <a:rPr sz="2400" dirty="0">
                          <a:solidFill>
                            <a:srgbClr val="5E5E5E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 </a:t>
                      </a:r>
                      <a:r>
                        <a:rPr sz="2400" dirty="0" err="1">
                          <a:solidFill>
                            <a:srgbClr val="5E5E5E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attivati</a:t>
                      </a:r>
                      <a:endParaRPr sz="2400" dirty="0">
                        <a:solidFill>
                          <a:srgbClr val="5E5E5E"/>
                        </a:solidFill>
                        <a:latin typeface="+mj-lt"/>
                        <a:ea typeface="Hoefler Text"/>
                        <a:cs typeface="Hoefler Text"/>
                        <a:sym typeface="Hoefler Text"/>
                      </a:endParaRP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5D5D5D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46E771">
                          <a:alpha val="34390"/>
                        </a:srgbClr>
                      </a:solidFill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68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dirty="0" err="1">
                          <a:solidFill>
                            <a:srgbClr val="5E5E5E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riflettere</a:t>
                      </a:r>
                      <a:r>
                        <a:rPr sz="2400" dirty="0">
                          <a:solidFill>
                            <a:srgbClr val="5E5E5E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 </a:t>
                      </a:r>
                      <a:r>
                        <a:rPr sz="2400" dirty="0" err="1">
                          <a:solidFill>
                            <a:srgbClr val="5E5E5E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su</a:t>
                      </a:r>
                      <a:r>
                        <a:rPr sz="2400" dirty="0">
                          <a:solidFill>
                            <a:srgbClr val="5E5E5E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 </a:t>
                      </a:r>
                      <a:r>
                        <a:rPr sz="2400" dirty="0" err="1">
                          <a:solidFill>
                            <a:srgbClr val="5E5E5E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ciò</a:t>
                      </a:r>
                      <a:r>
                        <a:rPr sz="2400" dirty="0">
                          <a:solidFill>
                            <a:srgbClr val="5E5E5E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 </a:t>
                      </a:r>
                      <a:r>
                        <a:rPr sz="2400" dirty="0" err="1">
                          <a:solidFill>
                            <a:srgbClr val="5E5E5E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che</a:t>
                      </a:r>
                      <a:r>
                        <a:rPr sz="2400" dirty="0">
                          <a:solidFill>
                            <a:srgbClr val="5E5E5E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 </a:t>
                      </a:r>
                      <a:r>
                        <a:rPr sz="2400" dirty="0" err="1">
                          <a:solidFill>
                            <a:srgbClr val="5E5E5E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si</a:t>
                      </a:r>
                      <a:r>
                        <a:rPr sz="2400" dirty="0">
                          <a:solidFill>
                            <a:srgbClr val="5E5E5E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 è </a:t>
                      </a:r>
                      <a:r>
                        <a:rPr sz="2400" dirty="0" err="1">
                          <a:solidFill>
                            <a:srgbClr val="5E5E5E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appreso</a:t>
                      </a:r>
                      <a:r>
                        <a:rPr sz="2400" dirty="0">
                          <a:solidFill>
                            <a:srgbClr val="5E5E5E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
(</a:t>
                      </a:r>
                      <a:r>
                        <a:rPr sz="2400" dirty="0" err="1">
                          <a:solidFill>
                            <a:srgbClr val="5E5E5E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didattica</a:t>
                      </a:r>
                      <a:r>
                        <a:rPr sz="2400" dirty="0">
                          <a:solidFill>
                            <a:srgbClr val="5E5E5E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 </a:t>
                      </a:r>
                      <a:r>
                        <a:rPr sz="2400" dirty="0" err="1">
                          <a:solidFill>
                            <a:srgbClr val="5E5E5E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metacognitiva</a:t>
                      </a:r>
                      <a:r>
                        <a:rPr sz="2400" dirty="0">
                          <a:solidFill>
                            <a:srgbClr val="5E5E5E"/>
                          </a:solidFill>
                          <a:latin typeface="+mj-lt"/>
                          <a:ea typeface="Hoefler Text"/>
                          <a:cs typeface="Hoefler Text"/>
                          <a:sym typeface="Hoefler Text"/>
                        </a:rPr>
                        <a:t>)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46E771">
                          <a:alpha val="34390"/>
                        </a:srgbClr>
                      </a:solidFill>
                      <a:miter lim="400000"/>
                    </a:lnR>
                    <a:lnT w="12700">
                      <a:solidFill>
                        <a:srgbClr val="5D5D5D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46E771">
                          <a:alpha val="34390"/>
                        </a:srgbClr>
                      </a:solidFill>
                      <a:miter lim="400000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7607730"/>
                  </a:ext>
                </a:extLst>
              </a:tr>
            </a:tbl>
          </a:graphicData>
        </a:graphic>
      </p:graphicFrame>
      <p:sp>
        <p:nvSpPr>
          <p:cNvPr id="5" name="CasellaDiTesto 4"/>
          <p:cNvSpPr txBox="1"/>
          <p:nvPr/>
        </p:nvSpPr>
        <p:spPr>
          <a:xfrm>
            <a:off x="1910069" y="169402"/>
            <a:ext cx="4271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RIEPILOGO…</a:t>
            </a:r>
          </a:p>
        </p:txBody>
      </p:sp>
    </p:spTree>
    <p:extLst>
      <p:ext uri="{BB962C8B-B14F-4D97-AF65-F5344CB8AC3E}">
        <p14:creationId xmlns:p14="http://schemas.microsoft.com/office/powerpoint/2010/main" val="524942644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Stefania Bonera - IC "Borgo San Giacomo" - Settembre 2016</a:t>
            </a:r>
            <a:endParaRPr lang="en-US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8</a:t>
            </a:fld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4126136" y="1708448"/>
            <a:ext cx="41056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latin typeface="Arial" panose="020B0604020202020204" pitchFamily="34" charset="0"/>
                <a:cs typeface="Arial" panose="020B0604020202020204" pitchFamily="34" charset="0"/>
              </a:rPr>
              <a:t>Alcuni esempi di EAS</a:t>
            </a:r>
          </a:p>
        </p:txBody>
      </p:sp>
      <p:sp>
        <p:nvSpPr>
          <p:cNvPr id="5" name="Rettangolo 4"/>
          <p:cNvSpPr/>
          <p:nvPr/>
        </p:nvSpPr>
        <p:spPr>
          <a:xfrm>
            <a:off x="1361756" y="3148608"/>
            <a:ext cx="1101722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  <a:defRPr u="none"/>
            </a:pP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https://padlet.com/stefi_bonera/routine</a:t>
            </a:r>
            <a:endParaRPr lang="it-IT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  <a:defRPr u="none"/>
            </a:pP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https://padlet.com/stefi_bonera/PAYITFORWARD</a:t>
            </a:r>
          </a:p>
          <a:p>
            <a:pPr marL="457200" indent="-457200">
              <a:buFont typeface="Wingdings" panose="05000000000000000000" pitchFamily="2" charset="2"/>
              <a:buChar char="v"/>
              <a:defRPr u="none"/>
            </a:pP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https://padlet.com/stefi_bonera/3D3E</a:t>
            </a:r>
            <a:endParaRPr lang="it-IT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  <a:defRPr u="none"/>
            </a:pP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https://padlet.com/stefi_bonera/e_portfolio</a:t>
            </a:r>
            <a:endParaRPr lang="it-IT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  <a:defRPr u="none"/>
            </a:pP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https://www.tes.com/lessons/AsmXh6kmPkHzrg/reflections</a:t>
            </a:r>
          </a:p>
          <a:p>
            <a:pPr marL="457200" indent="-457200">
              <a:buFont typeface="Wingdings" panose="05000000000000000000" pitchFamily="2" charset="2"/>
              <a:buChar char="v"/>
              <a:defRPr u="none"/>
            </a:pP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https://storybird.com/poetry/poem/xpjmzmdxda/?utm_source=storybird&amp;utm_medium=email&amp;utm_campaign=share-</a:t>
            </a:r>
            <a:endParaRPr lang="it-IT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  <a:defRPr u="none"/>
            </a:pP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spring_festivals_in_the_uk_22175.epub</a:t>
            </a:r>
          </a:p>
        </p:txBody>
      </p:sp>
    </p:spTree>
    <p:extLst>
      <p:ext uri="{BB962C8B-B14F-4D97-AF65-F5344CB8AC3E}">
        <p14:creationId xmlns:p14="http://schemas.microsoft.com/office/powerpoint/2010/main" val="341405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Stefania Bonera - IC "Borgo San Giacomo" - Settembre 2016</a:t>
            </a:r>
            <a:endParaRPr lang="en-US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9</a:t>
            </a:fld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864" y="1132384"/>
            <a:ext cx="10790738" cy="727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051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theme/theme1.xml><?xml version="1.0" encoding="utf-8"?>
<a:theme xmlns:a="http://schemas.openxmlformats.org/drawingml/2006/main" name="Parallasse">
  <a:themeElements>
    <a:clrScheme name="Parallasse">
      <a:dk1>
        <a:sysClr val="windowText" lastClr="000000"/>
      </a:dk1>
      <a:lt1>
        <a:sysClr val="window" lastClr="FFFFFF"/>
      </a:lt1>
      <a:dk2>
        <a:srgbClr val="212121"/>
      </a:dk2>
      <a:lt2>
        <a:srgbClr val="EBEBEB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sse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ss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Craft">
  <a:themeElements>
    <a:clrScheme name="Craft">
      <a:dk1>
        <a:srgbClr val="000000"/>
      </a:dk1>
      <a:lt1>
        <a:srgbClr val="FFFFFF"/>
      </a:lt1>
      <a:dk2>
        <a:srgbClr val="5C5D5F"/>
      </a:dk2>
      <a:lt2>
        <a:srgbClr val="CBCBCB"/>
      </a:lt2>
      <a:accent1>
        <a:srgbClr val="68B7E8"/>
      </a:accent1>
      <a:accent2>
        <a:srgbClr val="87BD40"/>
      </a:accent2>
      <a:accent3>
        <a:srgbClr val="E1B949"/>
      </a:accent3>
      <a:accent4>
        <a:srgbClr val="DF8E3E"/>
      </a:accent4>
      <a:accent5>
        <a:srgbClr val="DA6856"/>
      </a:accent5>
      <a:accent6>
        <a:srgbClr val="9779C2"/>
      </a:accent6>
      <a:hlink>
        <a:srgbClr val="0000FF"/>
      </a:hlink>
      <a:folHlink>
        <a:srgbClr val="FF00FF"/>
      </a:folHlink>
    </a:clrScheme>
    <a:fontScheme name="Craft">
      <a:majorFont>
        <a:latin typeface="Georgia"/>
        <a:ea typeface="Georgia"/>
        <a:cs typeface="Georgia"/>
      </a:majorFont>
      <a:minorFont>
        <a:latin typeface="Marker Felt"/>
        <a:ea typeface="Marker Felt"/>
        <a:cs typeface="Marker Felt"/>
      </a:minorFont>
    </a:fontScheme>
    <a:fmtScheme name="Craf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12700" dir="5400000" rotWithShape="0">
                <a:srgbClr val="000000">
                  <a:alpha val="30000"/>
                </a:srgbClr>
              </a:outerShdw>
            </a:effectLst>
            <a:uFillTx/>
            <a:latin typeface="+mn-lt"/>
            <a:ea typeface="+mn-ea"/>
            <a:cs typeface="+mn-cs"/>
            <a:sym typeface="Marker Fel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rgbClr val="FFFFFF">
              <a:alpha val="70300"/>
            </a:srgb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6288"/>
            </a:solidFill>
            <a:effectLst/>
            <a:uFillTx/>
            <a:latin typeface="+mj-lt"/>
            <a:ea typeface="+mj-ea"/>
            <a:cs typeface="+mj-cs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Parallasse</Template>
  <TotalTime>162</TotalTime>
  <Words>1625</Words>
  <Application>Microsoft Office PowerPoint</Application>
  <PresentationFormat>Personalizzato</PresentationFormat>
  <Paragraphs>229</Paragraphs>
  <Slides>30</Slides>
  <Notes>0</Notes>
  <HiddenSlides>0</HiddenSlides>
  <MMClips>1</MMClips>
  <ScaleCrop>false</ScaleCrop>
  <HeadingPairs>
    <vt:vector size="8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39" baseType="lpstr">
      <vt:lpstr>Arial</vt:lpstr>
      <vt:lpstr>Calibri</vt:lpstr>
      <vt:lpstr>Corbel</vt:lpstr>
      <vt:lpstr>Helvetica Neue</vt:lpstr>
      <vt:lpstr>Hoefler Text</vt:lpstr>
      <vt:lpstr>Times New Roman</vt:lpstr>
      <vt:lpstr>Wingdings</vt:lpstr>
      <vt:lpstr>Parallasse</vt:lpstr>
      <vt:lpstr>Document</vt:lpstr>
      <vt:lpstr>Fare didattica con la tecnologia EAS e applicativi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 - Learning Modulo B Primo Incontro: L’E-Learning e la didattica con gli EAS</dc:title>
  <dc:creator>Lim</dc:creator>
  <cp:lastModifiedBy>stefi b</cp:lastModifiedBy>
  <cp:revision>38</cp:revision>
  <dcterms:modified xsi:type="dcterms:W3CDTF">2016-09-15T18:21:12Z</dcterms:modified>
</cp:coreProperties>
</file>