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9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5" r:id="rId20"/>
    <p:sldId id="276" r:id="rId21"/>
    <p:sldId id="277" r:id="rId22"/>
    <p:sldId id="278" r:id="rId23"/>
    <p:sldId id="280" r:id="rId24"/>
    <p:sldId id="285" r:id="rId25"/>
    <p:sldId id="281" r:id="rId26"/>
    <p:sldId id="282" r:id="rId27"/>
    <p:sldId id="284" r:id="rId28"/>
    <p:sldId id="258" r:id="rId29"/>
    <p:sldId id="287" r:id="rId30"/>
    <p:sldId id="288" r:id="rId31"/>
    <p:sldId id="292" r:id="rId32"/>
    <p:sldId id="289" r:id="rId33"/>
    <p:sldId id="290" r:id="rId3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66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9EF276-C45A-41CB-BCD1-F393E0FA9D50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587AA9E9-6E90-4BCD-BAF0-FF2297FA5B86}">
      <dgm:prSet phldrT="[Testo]" custT="1"/>
      <dgm:spPr/>
      <dgm:t>
        <a:bodyPr/>
        <a:lstStyle/>
        <a:p>
          <a:r>
            <a:rPr lang="it-IT" sz="2000" dirty="0">
              <a:latin typeface="Arial" panose="020B0604020202020204" pitchFamily="34" charset="0"/>
              <a:cs typeface="Arial" panose="020B0604020202020204" pitchFamily="34" charset="0"/>
            </a:rPr>
            <a:t>Progettazione</a:t>
          </a:r>
        </a:p>
      </dgm:t>
    </dgm:pt>
    <dgm:pt modelId="{A2CDF345-B0D8-4777-A2F2-68C1B768CEAF}" type="parTrans" cxnId="{610340C6-41F1-483B-BC3E-EAC7476391D4}">
      <dgm:prSet/>
      <dgm:spPr/>
      <dgm:t>
        <a:bodyPr/>
        <a:lstStyle/>
        <a:p>
          <a:endParaRPr lang="it-IT"/>
        </a:p>
      </dgm:t>
    </dgm:pt>
    <dgm:pt modelId="{0A4D72B4-9983-48F4-A14B-F2359DF8903C}" type="sibTrans" cxnId="{610340C6-41F1-483B-BC3E-EAC7476391D4}">
      <dgm:prSet/>
      <dgm:spPr/>
      <dgm:t>
        <a:bodyPr/>
        <a:lstStyle/>
        <a:p>
          <a:endParaRPr lang="it-IT"/>
        </a:p>
      </dgm:t>
    </dgm:pt>
    <dgm:pt modelId="{8B9A42B8-8418-4099-AD45-8EC857B3BC20}">
      <dgm:prSet phldrT="[Testo]" custT="1"/>
      <dgm:spPr/>
      <dgm:t>
        <a:bodyPr/>
        <a:lstStyle/>
        <a:p>
          <a:r>
            <a:rPr lang="it-IT" sz="2000" dirty="0">
              <a:latin typeface="Arial" panose="020B0604020202020204" pitchFamily="34" charset="0"/>
              <a:cs typeface="Arial" panose="020B0604020202020204" pitchFamily="34" charset="0"/>
            </a:rPr>
            <a:t>Ricaduta</a:t>
          </a:r>
        </a:p>
      </dgm:t>
    </dgm:pt>
    <dgm:pt modelId="{7224D71B-1B8E-482A-B747-1E72B8E95CE8}" type="parTrans" cxnId="{224AA141-118F-4E87-8D71-A29EE5E93F74}">
      <dgm:prSet/>
      <dgm:spPr/>
      <dgm:t>
        <a:bodyPr/>
        <a:lstStyle/>
        <a:p>
          <a:endParaRPr lang="it-IT"/>
        </a:p>
      </dgm:t>
    </dgm:pt>
    <dgm:pt modelId="{C6CC60F6-881D-4973-BB99-837EAA1CB211}" type="sibTrans" cxnId="{224AA141-118F-4E87-8D71-A29EE5E93F74}">
      <dgm:prSet/>
      <dgm:spPr/>
      <dgm:t>
        <a:bodyPr/>
        <a:lstStyle/>
        <a:p>
          <a:endParaRPr lang="it-IT"/>
        </a:p>
      </dgm:t>
    </dgm:pt>
    <dgm:pt modelId="{3D9C16CD-A19F-464A-BAC5-77277553E9A3}">
      <dgm:prSet phldrT="[Testo]" custT="1"/>
      <dgm:spPr/>
      <dgm:t>
        <a:bodyPr/>
        <a:lstStyle/>
        <a:p>
          <a:r>
            <a:rPr lang="it-IT" sz="2000" dirty="0">
              <a:latin typeface="Arial" panose="020B0604020202020204" pitchFamily="34" charset="0"/>
              <a:cs typeface="Arial" panose="020B0604020202020204" pitchFamily="34" charset="0"/>
            </a:rPr>
            <a:t>Relazione</a:t>
          </a:r>
        </a:p>
      </dgm:t>
    </dgm:pt>
    <dgm:pt modelId="{F2AF1296-7D9F-4710-BD88-C25A00FE839C}" type="parTrans" cxnId="{4723482E-EBAB-4BA1-A469-195720023BB9}">
      <dgm:prSet/>
      <dgm:spPr/>
      <dgm:t>
        <a:bodyPr/>
        <a:lstStyle/>
        <a:p>
          <a:endParaRPr lang="it-IT"/>
        </a:p>
      </dgm:t>
    </dgm:pt>
    <dgm:pt modelId="{D9E17BB7-89A2-44BC-BFF8-10B1411D66D7}" type="sibTrans" cxnId="{4723482E-EBAB-4BA1-A469-195720023BB9}">
      <dgm:prSet/>
      <dgm:spPr/>
      <dgm:t>
        <a:bodyPr/>
        <a:lstStyle/>
        <a:p>
          <a:endParaRPr lang="it-IT"/>
        </a:p>
      </dgm:t>
    </dgm:pt>
    <dgm:pt modelId="{E0269A03-8EAA-4C1A-85B8-0448BC7E46C4}" type="pres">
      <dgm:prSet presAssocID="{369EF276-C45A-41CB-BCD1-F393E0FA9D50}" presName="linear" presStyleCnt="0">
        <dgm:presLayoutVars>
          <dgm:dir/>
          <dgm:animLvl val="lvl"/>
          <dgm:resizeHandles val="exact"/>
        </dgm:presLayoutVars>
      </dgm:prSet>
      <dgm:spPr/>
    </dgm:pt>
    <dgm:pt modelId="{6F05ECE5-F270-45E3-8879-CFDA9479F721}" type="pres">
      <dgm:prSet presAssocID="{587AA9E9-6E90-4BCD-BAF0-FF2297FA5B86}" presName="parentLin" presStyleCnt="0"/>
      <dgm:spPr/>
    </dgm:pt>
    <dgm:pt modelId="{107979A5-5AFA-490E-9428-B5824E2CC43C}" type="pres">
      <dgm:prSet presAssocID="{587AA9E9-6E90-4BCD-BAF0-FF2297FA5B86}" presName="parentLeftMargin" presStyleLbl="node1" presStyleIdx="0" presStyleCnt="3"/>
      <dgm:spPr/>
    </dgm:pt>
    <dgm:pt modelId="{F47097F8-2E7C-4C7E-9F3B-13AECB9AD80A}" type="pres">
      <dgm:prSet presAssocID="{587AA9E9-6E90-4BCD-BAF0-FF2297FA5B86}" presName="parentText" presStyleLbl="node1" presStyleIdx="0" presStyleCnt="3" custScaleY="81603" custLinFactNeighborX="-26087" custLinFactNeighborY="-11056">
        <dgm:presLayoutVars>
          <dgm:chMax val="0"/>
          <dgm:bulletEnabled val="1"/>
        </dgm:presLayoutVars>
      </dgm:prSet>
      <dgm:spPr/>
    </dgm:pt>
    <dgm:pt modelId="{2BF2CEDC-AE02-4D9D-B00E-59DE10470BCA}" type="pres">
      <dgm:prSet presAssocID="{587AA9E9-6E90-4BCD-BAF0-FF2297FA5B86}" presName="negativeSpace" presStyleCnt="0"/>
      <dgm:spPr/>
    </dgm:pt>
    <dgm:pt modelId="{D51ABE4D-9731-4FFE-9256-790537748732}" type="pres">
      <dgm:prSet presAssocID="{587AA9E9-6E90-4BCD-BAF0-FF2297FA5B86}" presName="childText" presStyleLbl="conFgAcc1" presStyleIdx="0" presStyleCnt="3">
        <dgm:presLayoutVars>
          <dgm:bulletEnabled val="1"/>
        </dgm:presLayoutVars>
      </dgm:prSet>
      <dgm:spPr/>
    </dgm:pt>
    <dgm:pt modelId="{5897FB0E-AC95-469D-91C5-92004DE584BF}" type="pres">
      <dgm:prSet presAssocID="{0A4D72B4-9983-48F4-A14B-F2359DF8903C}" presName="spaceBetweenRectangles" presStyleCnt="0"/>
      <dgm:spPr/>
    </dgm:pt>
    <dgm:pt modelId="{F43CE4D1-D309-491A-A561-7F635611AE13}" type="pres">
      <dgm:prSet presAssocID="{8B9A42B8-8418-4099-AD45-8EC857B3BC20}" presName="parentLin" presStyleCnt="0"/>
      <dgm:spPr/>
    </dgm:pt>
    <dgm:pt modelId="{6C7A0DAF-6719-4EB8-A129-7B1C8E9B7244}" type="pres">
      <dgm:prSet presAssocID="{8B9A42B8-8418-4099-AD45-8EC857B3BC20}" presName="parentLeftMargin" presStyleLbl="node1" presStyleIdx="0" presStyleCnt="3"/>
      <dgm:spPr/>
    </dgm:pt>
    <dgm:pt modelId="{22B68460-8ECE-4205-AFD9-5AB4A438C6BB}" type="pres">
      <dgm:prSet presAssocID="{8B9A42B8-8418-4099-AD45-8EC857B3BC20}" presName="parentText" presStyleLbl="node1" presStyleIdx="1" presStyleCnt="3" custScaleY="63462" custLinFactNeighborX="-10081" custLinFactNeighborY="-409">
        <dgm:presLayoutVars>
          <dgm:chMax val="0"/>
          <dgm:bulletEnabled val="1"/>
        </dgm:presLayoutVars>
      </dgm:prSet>
      <dgm:spPr/>
    </dgm:pt>
    <dgm:pt modelId="{29035001-ABBC-4862-98F3-8F5B56054C40}" type="pres">
      <dgm:prSet presAssocID="{8B9A42B8-8418-4099-AD45-8EC857B3BC20}" presName="negativeSpace" presStyleCnt="0"/>
      <dgm:spPr/>
    </dgm:pt>
    <dgm:pt modelId="{8A8A35BB-E1D2-4C0C-9C41-AB3FEFB7BF3A}" type="pres">
      <dgm:prSet presAssocID="{8B9A42B8-8418-4099-AD45-8EC857B3BC20}" presName="childText" presStyleLbl="conFgAcc1" presStyleIdx="1" presStyleCnt="3">
        <dgm:presLayoutVars>
          <dgm:bulletEnabled val="1"/>
        </dgm:presLayoutVars>
      </dgm:prSet>
      <dgm:spPr/>
    </dgm:pt>
    <dgm:pt modelId="{605D2598-D278-473D-88B4-867C93B34149}" type="pres">
      <dgm:prSet presAssocID="{C6CC60F6-881D-4973-BB99-837EAA1CB211}" presName="spaceBetweenRectangles" presStyleCnt="0"/>
      <dgm:spPr/>
    </dgm:pt>
    <dgm:pt modelId="{012423F5-A499-48FE-81E7-3D8703140AAC}" type="pres">
      <dgm:prSet presAssocID="{3D9C16CD-A19F-464A-BAC5-77277553E9A3}" presName="parentLin" presStyleCnt="0"/>
      <dgm:spPr/>
    </dgm:pt>
    <dgm:pt modelId="{FE908B01-C8BA-4709-9797-1F929428D801}" type="pres">
      <dgm:prSet presAssocID="{3D9C16CD-A19F-464A-BAC5-77277553E9A3}" presName="parentLeftMargin" presStyleLbl="node1" presStyleIdx="1" presStyleCnt="3"/>
      <dgm:spPr/>
    </dgm:pt>
    <dgm:pt modelId="{D0A9BDB4-AE17-486E-AAFA-763057B6170A}" type="pres">
      <dgm:prSet presAssocID="{3D9C16CD-A19F-464A-BAC5-77277553E9A3}" presName="parentText" presStyleLbl="node1" presStyleIdx="2" presStyleCnt="3" custScaleY="66411" custLinFactNeighborX="-10081" custLinFactNeighborY="6230">
        <dgm:presLayoutVars>
          <dgm:chMax val="0"/>
          <dgm:bulletEnabled val="1"/>
        </dgm:presLayoutVars>
      </dgm:prSet>
      <dgm:spPr/>
    </dgm:pt>
    <dgm:pt modelId="{8764B636-AB81-417C-9325-C668881857FE}" type="pres">
      <dgm:prSet presAssocID="{3D9C16CD-A19F-464A-BAC5-77277553E9A3}" presName="negativeSpace" presStyleCnt="0"/>
      <dgm:spPr/>
    </dgm:pt>
    <dgm:pt modelId="{33FD197A-4D57-49B5-A54A-5A7EE19470E0}" type="pres">
      <dgm:prSet presAssocID="{3D9C16CD-A19F-464A-BAC5-77277553E9A3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94ABE917-0CE1-476A-AD1E-E1417CCD15C4}" type="presOf" srcId="{369EF276-C45A-41CB-BCD1-F393E0FA9D50}" destId="{E0269A03-8EAA-4C1A-85B8-0448BC7E46C4}" srcOrd="0" destOrd="0" presId="urn:microsoft.com/office/officeart/2005/8/layout/list1"/>
    <dgm:cxn modelId="{CB3E229F-491F-478B-9014-ADA48329E17F}" type="presOf" srcId="{3D9C16CD-A19F-464A-BAC5-77277553E9A3}" destId="{FE908B01-C8BA-4709-9797-1F929428D801}" srcOrd="0" destOrd="0" presId="urn:microsoft.com/office/officeart/2005/8/layout/list1"/>
    <dgm:cxn modelId="{B2FD9114-2C6B-4AB8-9B39-C28AF49C76C5}" type="presOf" srcId="{587AA9E9-6E90-4BCD-BAF0-FF2297FA5B86}" destId="{107979A5-5AFA-490E-9428-B5824E2CC43C}" srcOrd="0" destOrd="0" presId="urn:microsoft.com/office/officeart/2005/8/layout/list1"/>
    <dgm:cxn modelId="{CD9C4CEA-6345-4557-8090-0682A1E5BB1B}" type="presOf" srcId="{587AA9E9-6E90-4BCD-BAF0-FF2297FA5B86}" destId="{F47097F8-2E7C-4C7E-9F3B-13AECB9AD80A}" srcOrd="1" destOrd="0" presId="urn:microsoft.com/office/officeart/2005/8/layout/list1"/>
    <dgm:cxn modelId="{2D9BC4ED-639C-441C-9920-187374B482BF}" type="presOf" srcId="{8B9A42B8-8418-4099-AD45-8EC857B3BC20}" destId="{6C7A0DAF-6719-4EB8-A129-7B1C8E9B7244}" srcOrd="0" destOrd="0" presId="urn:microsoft.com/office/officeart/2005/8/layout/list1"/>
    <dgm:cxn modelId="{A735D0BA-2F78-4CF7-8906-5848EDBD59FF}" type="presOf" srcId="{8B9A42B8-8418-4099-AD45-8EC857B3BC20}" destId="{22B68460-8ECE-4205-AFD9-5AB4A438C6BB}" srcOrd="1" destOrd="0" presId="urn:microsoft.com/office/officeart/2005/8/layout/list1"/>
    <dgm:cxn modelId="{224AA141-118F-4E87-8D71-A29EE5E93F74}" srcId="{369EF276-C45A-41CB-BCD1-F393E0FA9D50}" destId="{8B9A42B8-8418-4099-AD45-8EC857B3BC20}" srcOrd="1" destOrd="0" parTransId="{7224D71B-1B8E-482A-B747-1E72B8E95CE8}" sibTransId="{C6CC60F6-881D-4973-BB99-837EAA1CB211}"/>
    <dgm:cxn modelId="{25881047-565B-4AA9-B4D3-E18E30885C7F}" type="presOf" srcId="{3D9C16CD-A19F-464A-BAC5-77277553E9A3}" destId="{D0A9BDB4-AE17-486E-AAFA-763057B6170A}" srcOrd="1" destOrd="0" presId="urn:microsoft.com/office/officeart/2005/8/layout/list1"/>
    <dgm:cxn modelId="{4723482E-EBAB-4BA1-A469-195720023BB9}" srcId="{369EF276-C45A-41CB-BCD1-F393E0FA9D50}" destId="{3D9C16CD-A19F-464A-BAC5-77277553E9A3}" srcOrd="2" destOrd="0" parTransId="{F2AF1296-7D9F-4710-BD88-C25A00FE839C}" sibTransId="{D9E17BB7-89A2-44BC-BFF8-10B1411D66D7}"/>
    <dgm:cxn modelId="{610340C6-41F1-483B-BC3E-EAC7476391D4}" srcId="{369EF276-C45A-41CB-BCD1-F393E0FA9D50}" destId="{587AA9E9-6E90-4BCD-BAF0-FF2297FA5B86}" srcOrd="0" destOrd="0" parTransId="{A2CDF345-B0D8-4777-A2F2-68C1B768CEAF}" sibTransId="{0A4D72B4-9983-48F4-A14B-F2359DF8903C}"/>
    <dgm:cxn modelId="{3FA756DE-9105-408D-A3AF-3A8E42015C85}" type="presParOf" srcId="{E0269A03-8EAA-4C1A-85B8-0448BC7E46C4}" destId="{6F05ECE5-F270-45E3-8879-CFDA9479F721}" srcOrd="0" destOrd="0" presId="urn:microsoft.com/office/officeart/2005/8/layout/list1"/>
    <dgm:cxn modelId="{20E3390A-B482-4597-AE69-3A359BA68054}" type="presParOf" srcId="{6F05ECE5-F270-45E3-8879-CFDA9479F721}" destId="{107979A5-5AFA-490E-9428-B5824E2CC43C}" srcOrd="0" destOrd="0" presId="urn:microsoft.com/office/officeart/2005/8/layout/list1"/>
    <dgm:cxn modelId="{693458BF-0D48-4F75-A22D-7E9BB8C16F0F}" type="presParOf" srcId="{6F05ECE5-F270-45E3-8879-CFDA9479F721}" destId="{F47097F8-2E7C-4C7E-9F3B-13AECB9AD80A}" srcOrd="1" destOrd="0" presId="urn:microsoft.com/office/officeart/2005/8/layout/list1"/>
    <dgm:cxn modelId="{3FB15627-AB85-4459-80C0-7B13F6092DCE}" type="presParOf" srcId="{E0269A03-8EAA-4C1A-85B8-0448BC7E46C4}" destId="{2BF2CEDC-AE02-4D9D-B00E-59DE10470BCA}" srcOrd="1" destOrd="0" presId="urn:microsoft.com/office/officeart/2005/8/layout/list1"/>
    <dgm:cxn modelId="{96B228A1-80D8-4523-ACA4-ED91A8707D07}" type="presParOf" srcId="{E0269A03-8EAA-4C1A-85B8-0448BC7E46C4}" destId="{D51ABE4D-9731-4FFE-9256-790537748732}" srcOrd="2" destOrd="0" presId="urn:microsoft.com/office/officeart/2005/8/layout/list1"/>
    <dgm:cxn modelId="{56F1C5BC-9A37-4798-AC5C-BCE1D75FC7B5}" type="presParOf" srcId="{E0269A03-8EAA-4C1A-85B8-0448BC7E46C4}" destId="{5897FB0E-AC95-469D-91C5-92004DE584BF}" srcOrd="3" destOrd="0" presId="urn:microsoft.com/office/officeart/2005/8/layout/list1"/>
    <dgm:cxn modelId="{0163BFC6-8A10-462D-97C9-B9B53B329595}" type="presParOf" srcId="{E0269A03-8EAA-4C1A-85B8-0448BC7E46C4}" destId="{F43CE4D1-D309-491A-A561-7F635611AE13}" srcOrd="4" destOrd="0" presId="urn:microsoft.com/office/officeart/2005/8/layout/list1"/>
    <dgm:cxn modelId="{7D78FE0C-7A97-4520-B50D-2A8AD0867B9A}" type="presParOf" srcId="{F43CE4D1-D309-491A-A561-7F635611AE13}" destId="{6C7A0DAF-6719-4EB8-A129-7B1C8E9B7244}" srcOrd="0" destOrd="0" presId="urn:microsoft.com/office/officeart/2005/8/layout/list1"/>
    <dgm:cxn modelId="{DA45255A-DE34-4262-8C43-9F352A6E7C34}" type="presParOf" srcId="{F43CE4D1-D309-491A-A561-7F635611AE13}" destId="{22B68460-8ECE-4205-AFD9-5AB4A438C6BB}" srcOrd="1" destOrd="0" presId="urn:microsoft.com/office/officeart/2005/8/layout/list1"/>
    <dgm:cxn modelId="{07EF4A13-394D-4529-96D9-E7455B6C4A1E}" type="presParOf" srcId="{E0269A03-8EAA-4C1A-85B8-0448BC7E46C4}" destId="{29035001-ABBC-4862-98F3-8F5B56054C40}" srcOrd="5" destOrd="0" presId="urn:microsoft.com/office/officeart/2005/8/layout/list1"/>
    <dgm:cxn modelId="{CD92DEBF-E1D2-411A-931B-1FDE82DB97C9}" type="presParOf" srcId="{E0269A03-8EAA-4C1A-85B8-0448BC7E46C4}" destId="{8A8A35BB-E1D2-4C0C-9C41-AB3FEFB7BF3A}" srcOrd="6" destOrd="0" presId="urn:microsoft.com/office/officeart/2005/8/layout/list1"/>
    <dgm:cxn modelId="{7756CDE6-326B-4494-AA0E-C770E55802DA}" type="presParOf" srcId="{E0269A03-8EAA-4C1A-85B8-0448BC7E46C4}" destId="{605D2598-D278-473D-88B4-867C93B34149}" srcOrd="7" destOrd="0" presId="urn:microsoft.com/office/officeart/2005/8/layout/list1"/>
    <dgm:cxn modelId="{CC4FC16E-2067-4825-9008-2F0B071195DE}" type="presParOf" srcId="{E0269A03-8EAA-4C1A-85B8-0448BC7E46C4}" destId="{012423F5-A499-48FE-81E7-3D8703140AAC}" srcOrd="8" destOrd="0" presId="urn:microsoft.com/office/officeart/2005/8/layout/list1"/>
    <dgm:cxn modelId="{4B59E640-F888-4817-A404-4871429B36B8}" type="presParOf" srcId="{012423F5-A499-48FE-81E7-3D8703140AAC}" destId="{FE908B01-C8BA-4709-9797-1F929428D801}" srcOrd="0" destOrd="0" presId="urn:microsoft.com/office/officeart/2005/8/layout/list1"/>
    <dgm:cxn modelId="{4E759011-7A71-43E2-A86A-2DB26B4F2FCE}" type="presParOf" srcId="{012423F5-A499-48FE-81E7-3D8703140AAC}" destId="{D0A9BDB4-AE17-486E-AAFA-763057B6170A}" srcOrd="1" destOrd="0" presId="urn:microsoft.com/office/officeart/2005/8/layout/list1"/>
    <dgm:cxn modelId="{9658C5D7-0031-45E9-81B4-037AA24327DD}" type="presParOf" srcId="{E0269A03-8EAA-4C1A-85B8-0448BC7E46C4}" destId="{8764B636-AB81-417C-9325-C668881857FE}" srcOrd="9" destOrd="0" presId="urn:microsoft.com/office/officeart/2005/8/layout/list1"/>
    <dgm:cxn modelId="{1EFC3710-04C4-4164-A64B-5909E9467F54}" type="presParOf" srcId="{E0269A03-8EAA-4C1A-85B8-0448BC7E46C4}" destId="{33FD197A-4D57-49B5-A54A-5A7EE19470E0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69EF276-C45A-41CB-BCD1-F393E0FA9D50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587AA9E9-6E90-4BCD-BAF0-FF2297FA5B86}">
      <dgm:prSet phldrT="[Testo]" custT="1"/>
      <dgm:spPr/>
      <dgm:t>
        <a:bodyPr/>
        <a:lstStyle/>
        <a:p>
          <a:r>
            <a:rPr lang="it-IT" sz="2000" dirty="0">
              <a:latin typeface="Arial" panose="020B0604020202020204" pitchFamily="34" charset="0"/>
              <a:cs typeface="Arial" panose="020B0604020202020204" pitchFamily="34" charset="0"/>
            </a:rPr>
            <a:t>Inclusione</a:t>
          </a:r>
        </a:p>
      </dgm:t>
    </dgm:pt>
    <dgm:pt modelId="{A2CDF345-B0D8-4777-A2F2-68C1B768CEAF}" type="parTrans" cxnId="{610340C6-41F1-483B-BC3E-EAC7476391D4}">
      <dgm:prSet/>
      <dgm:spPr/>
      <dgm:t>
        <a:bodyPr/>
        <a:lstStyle/>
        <a:p>
          <a:endParaRPr lang="it-IT"/>
        </a:p>
      </dgm:t>
    </dgm:pt>
    <dgm:pt modelId="{0A4D72B4-9983-48F4-A14B-F2359DF8903C}" type="sibTrans" cxnId="{610340C6-41F1-483B-BC3E-EAC7476391D4}">
      <dgm:prSet/>
      <dgm:spPr/>
      <dgm:t>
        <a:bodyPr/>
        <a:lstStyle/>
        <a:p>
          <a:endParaRPr lang="it-IT"/>
        </a:p>
      </dgm:t>
    </dgm:pt>
    <dgm:pt modelId="{8B9A42B8-8418-4099-AD45-8EC857B3BC20}">
      <dgm:prSet phldrT="[Testo]" custT="1"/>
      <dgm:spPr/>
      <dgm:t>
        <a:bodyPr/>
        <a:lstStyle/>
        <a:p>
          <a:r>
            <a:rPr lang="it-IT" sz="2000" dirty="0">
              <a:latin typeface="Arial" panose="020B0604020202020204" pitchFamily="34" charset="0"/>
              <a:cs typeface="Arial" panose="020B0604020202020204" pitchFamily="34" charset="0"/>
            </a:rPr>
            <a:t>Innovazione</a:t>
          </a:r>
        </a:p>
      </dgm:t>
    </dgm:pt>
    <dgm:pt modelId="{7224D71B-1B8E-482A-B747-1E72B8E95CE8}" type="parTrans" cxnId="{224AA141-118F-4E87-8D71-A29EE5E93F74}">
      <dgm:prSet/>
      <dgm:spPr/>
      <dgm:t>
        <a:bodyPr/>
        <a:lstStyle/>
        <a:p>
          <a:endParaRPr lang="it-IT"/>
        </a:p>
      </dgm:t>
    </dgm:pt>
    <dgm:pt modelId="{C6CC60F6-881D-4973-BB99-837EAA1CB211}" type="sibTrans" cxnId="{224AA141-118F-4E87-8D71-A29EE5E93F74}">
      <dgm:prSet/>
      <dgm:spPr/>
      <dgm:t>
        <a:bodyPr/>
        <a:lstStyle/>
        <a:p>
          <a:endParaRPr lang="it-IT"/>
        </a:p>
      </dgm:t>
    </dgm:pt>
    <dgm:pt modelId="{3D9C16CD-A19F-464A-BAC5-77277553E9A3}">
      <dgm:prSet phldrT="[Testo]"/>
      <dgm:spPr/>
      <dgm:t>
        <a:bodyPr/>
        <a:lstStyle/>
        <a:p>
          <a:endParaRPr lang="it-IT" dirty="0"/>
        </a:p>
      </dgm:t>
    </dgm:pt>
    <dgm:pt modelId="{F2AF1296-7D9F-4710-BD88-C25A00FE839C}" type="parTrans" cxnId="{4723482E-EBAB-4BA1-A469-195720023BB9}">
      <dgm:prSet/>
      <dgm:spPr/>
      <dgm:t>
        <a:bodyPr/>
        <a:lstStyle/>
        <a:p>
          <a:endParaRPr lang="it-IT"/>
        </a:p>
      </dgm:t>
    </dgm:pt>
    <dgm:pt modelId="{D9E17BB7-89A2-44BC-BFF8-10B1411D66D7}" type="sibTrans" cxnId="{4723482E-EBAB-4BA1-A469-195720023BB9}">
      <dgm:prSet/>
      <dgm:spPr/>
      <dgm:t>
        <a:bodyPr/>
        <a:lstStyle/>
        <a:p>
          <a:endParaRPr lang="it-IT"/>
        </a:p>
      </dgm:t>
    </dgm:pt>
    <dgm:pt modelId="{E0269A03-8EAA-4C1A-85B8-0448BC7E46C4}" type="pres">
      <dgm:prSet presAssocID="{369EF276-C45A-41CB-BCD1-F393E0FA9D50}" presName="linear" presStyleCnt="0">
        <dgm:presLayoutVars>
          <dgm:dir/>
          <dgm:animLvl val="lvl"/>
          <dgm:resizeHandles val="exact"/>
        </dgm:presLayoutVars>
      </dgm:prSet>
      <dgm:spPr/>
    </dgm:pt>
    <dgm:pt modelId="{6F05ECE5-F270-45E3-8879-CFDA9479F721}" type="pres">
      <dgm:prSet presAssocID="{587AA9E9-6E90-4BCD-BAF0-FF2297FA5B86}" presName="parentLin" presStyleCnt="0"/>
      <dgm:spPr/>
    </dgm:pt>
    <dgm:pt modelId="{107979A5-5AFA-490E-9428-B5824E2CC43C}" type="pres">
      <dgm:prSet presAssocID="{587AA9E9-6E90-4BCD-BAF0-FF2297FA5B86}" presName="parentLeftMargin" presStyleLbl="node1" presStyleIdx="0" presStyleCnt="3"/>
      <dgm:spPr/>
    </dgm:pt>
    <dgm:pt modelId="{F47097F8-2E7C-4C7E-9F3B-13AECB9AD80A}" type="pres">
      <dgm:prSet presAssocID="{587AA9E9-6E90-4BCD-BAF0-FF2297FA5B86}" presName="parentText" presStyleLbl="node1" presStyleIdx="0" presStyleCnt="3" custScaleY="81603" custLinFactNeighborX="-6522" custLinFactNeighborY="14029">
        <dgm:presLayoutVars>
          <dgm:chMax val="0"/>
          <dgm:bulletEnabled val="1"/>
        </dgm:presLayoutVars>
      </dgm:prSet>
      <dgm:spPr/>
    </dgm:pt>
    <dgm:pt modelId="{2BF2CEDC-AE02-4D9D-B00E-59DE10470BCA}" type="pres">
      <dgm:prSet presAssocID="{587AA9E9-6E90-4BCD-BAF0-FF2297FA5B86}" presName="negativeSpace" presStyleCnt="0"/>
      <dgm:spPr/>
    </dgm:pt>
    <dgm:pt modelId="{D51ABE4D-9731-4FFE-9256-790537748732}" type="pres">
      <dgm:prSet presAssocID="{587AA9E9-6E90-4BCD-BAF0-FF2297FA5B86}" presName="childText" presStyleLbl="conFgAcc1" presStyleIdx="0" presStyleCnt="3">
        <dgm:presLayoutVars>
          <dgm:bulletEnabled val="1"/>
        </dgm:presLayoutVars>
      </dgm:prSet>
      <dgm:spPr/>
    </dgm:pt>
    <dgm:pt modelId="{5897FB0E-AC95-469D-91C5-92004DE584BF}" type="pres">
      <dgm:prSet presAssocID="{0A4D72B4-9983-48F4-A14B-F2359DF8903C}" presName="spaceBetweenRectangles" presStyleCnt="0"/>
      <dgm:spPr/>
    </dgm:pt>
    <dgm:pt modelId="{F43CE4D1-D309-491A-A561-7F635611AE13}" type="pres">
      <dgm:prSet presAssocID="{8B9A42B8-8418-4099-AD45-8EC857B3BC20}" presName="parentLin" presStyleCnt="0"/>
      <dgm:spPr/>
    </dgm:pt>
    <dgm:pt modelId="{6C7A0DAF-6719-4EB8-A129-7B1C8E9B7244}" type="pres">
      <dgm:prSet presAssocID="{8B9A42B8-8418-4099-AD45-8EC857B3BC20}" presName="parentLeftMargin" presStyleLbl="node1" presStyleIdx="0" presStyleCnt="3"/>
      <dgm:spPr/>
    </dgm:pt>
    <dgm:pt modelId="{22B68460-8ECE-4205-AFD9-5AB4A438C6BB}" type="pres">
      <dgm:prSet presAssocID="{8B9A42B8-8418-4099-AD45-8EC857B3BC20}" presName="parentText" presStyleLbl="node1" presStyleIdx="1" presStyleCnt="3" custScaleX="97789" custScaleY="79707" custLinFactNeighborX="5957" custLinFactNeighborY="25686">
        <dgm:presLayoutVars>
          <dgm:chMax val="0"/>
          <dgm:bulletEnabled val="1"/>
        </dgm:presLayoutVars>
      </dgm:prSet>
      <dgm:spPr/>
    </dgm:pt>
    <dgm:pt modelId="{29035001-ABBC-4862-98F3-8F5B56054C40}" type="pres">
      <dgm:prSet presAssocID="{8B9A42B8-8418-4099-AD45-8EC857B3BC20}" presName="negativeSpace" presStyleCnt="0"/>
      <dgm:spPr/>
    </dgm:pt>
    <dgm:pt modelId="{8A8A35BB-E1D2-4C0C-9C41-AB3FEFB7BF3A}" type="pres">
      <dgm:prSet presAssocID="{8B9A42B8-8418-4099-AD45-8EC857B3BC20}" presName="childText" presStyleLbl="conFgAcc1" presStyleIdx="1" presStyleCnt="3">
        <dgm:presLayoutVars>
          <dgm:bulletEnabled val="1"/>
        </dgm:presLayoutVars>
      </dgm:prSet>
      <dgm:spPr/>
    </dgm:pt>
    <dgm:pt modelId="{605D2598-D278-473D-88B4-867C93B34149}" type="pres">
      <dgm:prSet presAssocID="{C6CC60F6-881D-4973-BB99-837EAA1CB211}" presName="spaceBetweenRectangles" presStyleCnt="0"/>
      <dgm:spPr/>
    </dgm:pt>
    <dgm:pt modelId="{012423F5-A499-48FE-81E7-3D8703140AAC}" type="pres">
      <dgm:prSet presAssocID="{3D9C16CD-A19F-464A-BAC5-77277553E9A3}" presName="parentLin" presStyleCnt="0"/>
      <dgm:spPr/>
    </dgm:pt>
    <dgm:pt modelId="{FE908B01-C8BA-4709-9797-1F929428D801}" type="pres">
      <dgm:prSet presAssocID="{3D9C16CD-A19F-464A-BAC5-77277553E9A3}" presName="parentLeftMargin" presStyleLbl="node1" presStyleIdx="1" presStyleCnt="3"/>
      <dgm:spPr/>
    </dgm:pt>
    <dgm:pt modelId="{D0A9BDB4-AE17-486E-AAFA-763057B6170A}" type="pres">
      <dgm:prSet presAssocID="{3D9C16CD-A19F-464A-BAC5-77277553E9A3}" presName="parentText" presStyleLbl="node1" presStyleIdx="2" presStyleCnt="3" custLinFactNeighborX="823" custLinFactNeighborY="10130">
        <dgm:presLayoutVars>
          <dgm:chMax val="0"/>
          <dgm:bulletEnabled val="1"/>
        </dgm:presLayoutVars>
      </dgm:prSet>
      <dgm:spPr/>
    </dgm:pt>
    <dgm:pt modelId="{8764B636-AB81-417C-9325-C668881857FE}" type="pres">
      <dgm:prSet presAssocID="{3D9C16CD-A19F-464A-BAC5-77277553E9A3}" presName="negativeSpace" presStyleCnt="0"/>
      <dgm:spPr/>
    </dgm:pt>
    <dgm:pt modelId="{33FD197A-4D57-49B5-A54A-5A7EE19470E0}" type="pres">
      <dgm:prSet presAssocID="{3D9C16CD-A19F-464A-BAC5-77277553E9A3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94ABE917-0CE1-476A-AD1E-E1417CCD15C4}" type="presOf" srcId="{369EF276-C45A-41CB-BCD1-F393E0FA9D50}" destId="{E0269A03-8EAA-4C1A-85B8-0448BC7E46C4}" srcOrd="0" destOrd="0" presId="urn:microsoft.com/office/officeart/2005/8/layout/list1"/>
    <dgm:cxn modelId="{CB3E229F-491F-478B-9014-ADA48329E17F}" type="presOf" srcId="{3D9C16CD-A19F-464A-BAC5-77277553E9A3}" destId="{FE908B01-C8BA-4709-9797-1F929428D801}" srcOrd="0" destOrd="0" presId="urn:microsoft.com/office/officeart/2005/8/layout/list1"/>
    <dgm:cxn modelId="{B2FD9114-2C6B-4AB8-9B39-C28AF49C76C5}" type="presOf" srcId="{587AA9E9-6E90-4BCD-BAF0-FF2297FA5B86}" destId="{107979A5-5AFA-490E-9428-B5824E2CC43C}" srcOrd="0" destOrd="0" presId="urn:microsoft.com/office/officeart/2005/8/layout/list1"/>
    <dgm:cxn modelId="{CD9C4CEA-6345-4557-8090-0682A1E5BB1B}" type="presOf" srcId="{587AA9E9-6E90-4BCD-BAF0-FF2297FA5B86}" destId="{F47097F8-2E7C-4C7E-9F3B-13AECB9AD80A}" srcOrd="1" destOrd="0" presId="urn:microsoft.com/office/officeart/2005/8/layout/list1"/>
    <dgm:cxn modelId="{2D9BC4ED-639C-441C-9920-187374B482BF}" type="presOf" srcId="{8B9A42B8-8418-4099-AD45-8EC857B3BC20}" destId="{6C7A0DAF-6719-4EB8-A129-7B1C8E9B7244}" srcOrd="0" destOrd="0" presId="urn:microsoft.com/office/officeart/2005/8/layout/list1"/>
    <dgm:cxn modelId="{A735D0BA-2F78-4CF7-8906-5848EDBD59FF}" type="presOf" srcId="{8B9A42B8-8418-4099-AD45-8EC857B3BC20}" destId="{22B68460-8ECE-4205-AFD9-5AB4A438C6BB}" srcOrd="1" destOrd="0" presId="urn:microsoft.com/office/officeart/2005/8/layout/list1"/>
    <dgm:cxn modelId="{224AA141-118F-4E87-8D71-A29EE5E93F74}" srcId="{369EF276-C45A-41CB-BCD1-F393E0FA9D50}" destId="{8B9A42B8-8418-4099-AD45-8EC857B3BC20}" srcOrd="1" destOrd="0" parTransId="{7224D71B-1B8E-482A-B747-1E72B8E95CE8}" sibTransId="{C6CC60F6-881D-4973-BB99-837EAA1CB211}"/>
    <dgm:cxn modelId="{25881047-565B-4AA9-B4D3-E18E30885C7F}" type="presOf" srcId="{3D9C16CD-A19F-464A-BAC5-77277553E9A3}" destId="{D0A9BDB4-AE17-486E-AAFA-763057B6170A}" srcOrd="1" destOrd="0" presId="urn:microsoft.com/office/officeart/2005/8/layout/list1"/>
    <dgm:cxn modelId="{4723482E-EBAB-4BA1-A469-195720023BB9}" srcId="{369EF276-C45A-41CB-BCD1-F393E0FA9D50}" destId="{3D9C16CD-A19F-464A-BAC5-77277553E9A3}" srcOrd="2" destOrd="0" parTransId="{F2AF1296-7D9F-4710-BD88-C25A00FE839C}" sibTransId="{D9E17BB7-89A2-44BC-BFF8-10B1411D66D7}"/>
    <dgm:cxn modelId="{610340C6-41F1-483B-BC3E-EAC7476391D4}" srcId="{369EF276-C45A-41CB-BCD1-F393E0FA9D50}" destId="{587AA9E9-6E90-4BCD-BAF0-FF2297FA5B86}" srcOrd="0" destOrd="0" parTransId="{A2CDF345-B0D8-4777-A2F2-68C1B768CEAF}" sibTransId="{0A4D72B4-9983-48F4-A14B-F2359DF8903C}"/>
    <dgm:cxn modelId="{3FA756DE-9105-408D-A3AF-3A8E42015C85}" type="presParOf" srcId="{E0269A03-8EAA-4C1A-85B8-0448BC7E46C4}" destId="{6F05ECE5-F270-45E3-8879-CFDA9479F721}" srcOrd="0" destOrd="0" presId="urn:microsoft.com/office/officeart/2005/8/layout/list1"/>
    <dgm:cxn modelId="{20E3390A-B482-4597-AE69-3A359BA68054}" type="presParOf" srcId="{6F05ECE5-F270-45E3-8879-CFDA9479F721}" destId="{107979A5-5AFA-490E-9428-B5824E2CC43C}" srcOrd="0" destOrd="0" presId="urn:microsoft.com/office/officeart/2005/8/layout/list1"/>
    <dgm:cxn modelId="{693458BF-0D48-4F75-A22D-7E9BB8C16F0F}" type="presParOf" srcId="{6F05ECE5-F270-45E3-8879-CFDA9479F721}" destId="{F47097F8-2E7C-4C7E-9F3B-13AECB9AD80A}" srcOrd="1" destOrd="0" presId="urn:microsoft.com/office/officeart/2005/8/layout/list1"/>
    <dgm:cxn modelId="{3FB15627-AB85-4459-80C0-7B13F6092DCE}" type="presParOf" srcId="{E0269A03-8EAA-4C1A-85B8-0448BC7E46C4}" destId="{2BF2CEDC-AE02-4D9D-B00E-59DE10470BCA}" srcOrd="1" destOrd="0" presId="urn:microsoft.com/office/officeart/2005/8/layout/list1"/>
    <dgm:cxn modelId="{96B228A1-80D8-4523-ACA4-ED91A8707D07}" type="presParOf" srcId="{E0269A03-8EAA-4C1A-85B8-0448BC7E46C4}" destId="{D51ABE4D-9731-4FFE-9256-790537748732}" srcOrd="2" destOrd="0" presId="urn:microsoft.com/office/officeart/2005/8/layout/list1"/>
    <dgm:cxn modelId="{56F1C5BC-9A37-4798-AC5C-BCE1D75FC7B5}" type="presParOf" srcId="{E0269A03-8EAA-4C1A-85B8-0448BC7E46C4}" destId="{5897FB0E-AC95-469D-91C5-92004DE584BF}" srcOrd="3" destOrd="0" presId="urn:microsoft.com/office/officeart/2005/8/layout/list1"/>
    <dgm:cxn modelId="{0163BFC6-8A10-462D-97C9-B9B53B329595}" type="presParOf" srcId="{E0269A03-8EAA-4C1A-85B8-0448BC7E46C4}" destId="{F43CE4D1-D309-491A-A561-7F635611AE13}" srcOrd="4" destOrd="0" presId="urn:microsoft.com/office/officeart/2005/8/layout/list1"/>
    <dgm:cxn modelId="{7D78FE0C-7A97-4520-B50D-2A8AD0867B9A}" type="presParOf" srcId="{F43CE4D1-D309-491A-A561-7F635611AE13}" destId="{6C7A0DAF-6719-4EB8-A129-7B1C8E9B7244}" srcOrd="0" destOrd="0" presId="urn:microsoft.com/office/officeart/2005/8/layout/list1"/>
    <dgm:cxn modelId="{DA45255A-DE34-4262-8C43-9F352A6E7C34}" type="presParOf" srcId="{F43CE4D1-D309-491A-A561-7F635611AE13}" destId="{22B68460-8ECE-4205-AFD9-5AB4A438C6BB}" srcOrd="1" destOrd="0" presId="urn:microsoft.com/office/officeart/2005/8/layout/list1"/>
    <dgm:cxn modelId="{07EF4A13-394D-4529-96D9-E7455B6C4A1E}" type="presParOf" srcId="{E0269A03-8EAA-4C1A-85B8-0448BC7E46C4}" destId="{29035001-ABBC-4862-98F3-8F5B56054C40}" srcOrd="5" destOrd="0" presId="urn:microsoft.com/office/officeart/2005/8/layout/list1"/>
    <dgm:cxn modelId="{CD92DEBF-E1D2-411A-931B-1FDE82DB97C9}" type="presParOf" srcId="{E0269A03-8EAA-4C1A-85B8-0448BC7E46C4}" destId="{8A8A35BB-E1D2-4C0C-9C41-AB3FEFB7BF3A}" srcOrd="6" destOrd="0" presId="urn:microsoft.com/office/officeart/2005/8/layout/list1"/>
    <dgm:cxn modelId="{7756CDE6-326B-4494-AA0E-C770E55802DA}" type="presParOf" srcId="{E0269A03-8EAA-4C1A-85B8-0448BC7E46C4}" destId="{605D2598-D278-473D-88B4-867C93B34149}" srcOrd="7" destOrd="0" presId="urn:microsoft.com/office/officeart/2005/8/layout/list1"/>
    <dgm:cxn modelId="{CC4FC16E-2067-4825-9008-2F0B071195DE}" type="presParOf" srcId="{E0269A03-8EAA-4C1A-85B8-0448BC7E46C4}" destId="{012423F5-A499-48FE-81E7-3D8703140AAC}" srcOrd="8" destOrd="0" presId="urn:microsoft.com/office/officeart/2005/8/layout/list1"/>
    <dgm:cxn modelId="{4B59E640-F888-4817-A404-4871429B36B8}" type="presParOf" srcId="{012423F5-A499-48FE-81E7-3D8703140AAC}" destId="{FE908B01-C8BA-4709-9797-1F929428D801}" srcOrd="0" destOrd="0" presId="urn:microsoft.com/office/officeart/2005/8/layout/list1"/>
    <dgm:cxn modelId="{4E759011-7A71-43E2-A86A-2DB26B4F2FCE}" type="presParOf" srcId="{012423F5-A499-48FE-81E7-3D8703140AAC}" destId="{D0A9BDB4-AE17-486E-AAFA-763057B6170A}" srcOrd="1" destOrd="0" presId="urn:microsoft.com/office/officeart/2005/8/layout/list1"/>
    <dgm:cxn modelId="{9658C5D7-0031-45E9-81B4-037AA24327DD}" type="presParOf" srcId="{E0269A03-8EAA-4C1A-85B8-0448BC7E46C4}" destId="{8764B636-AB81-417C-9325-C668881857FE}" srcOrd="9" destOrd="0" presId="urn:microsoft.com/office/officeart/2005/8/layout/list1"/>
    <dgm:cxn modelId="{1EFC3710-04C4-4164-A64B-5909E9467F54}" type="presParOf" srcId="{E0269A03-8EAA-4C1A-85B8-0448BC7E46C4}" destId="{33FD197A-4D57-49B5-A54A-5A7EE19470E0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1ABE4D-9731-4FFE-9256-790537748732}">
      <dsp:nvSpPr>
        <dsp:cNvPr id="0" name=""/>
        <dsp:cNvSpPr/>
      </dsp:nvSpPr>
      <dsp:spPr>
        <a:xfrm>
          <a:off x="0" y="241306"/>
          <a:ext cx="8128000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7097F8-2E7C-4C7E-9F3B-13AECB9AD80A}">
      <dsp:nvSpPr>
        <dsp:cNvPr id="0" name=""/>
        <dsp:cNvSpPr/>
      </dsp:nvSpPr>
      <dsp:spPr>
        <a:xfrm>
          <a:off x="300382" y="0"/>
          <a:ext cx="5689600" cy="50587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>
              <a:latin typeface="Arial" panose="020B0604020202020204" pitchFamily="34" charset="0"/>
              <a:cs typeface="Arial" panose="020B0604020202020204" pitchFamily="34" charset="0"/>
            </a:rPr>
            <a:t>Progettazione</a:t>
          </a:r>
        </a:p>
      </dsp:txBody>
      <dsp:txXfrm>
        <a:off x="325077" y="24695"/>
        <a:ext cx="5640210" cy="456483"/>
      </dsp:txXfrm>
    </dsp:sp>
    <dsp:sp modelId="{8A8A35BB-E1D2-4C0C-9C41-AB3FEFB7BF3A}">
      <dsp:nvSpPr>
        <dsp:cNvPr id="0" name=""/>
        <dsp:cNvSpPr/>
      </dsp:nvSpPr>
      <dsp:spPr>
        <a:xfrm>
          <a:off x="0" y="967359"/>
          <a:ext cx="8128000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B68460-8ECE-4205-AFD9-5AB4A438C6BB}">
      <dsp:nvSpPr>
        <dsp:cNvPr id="0" name=""/>
        <dsp:cNvSpPr/>
      </dsp:nvSpPr>
      <dsp:spPr>
        <a:xfrm>
          <a:off x="365430" y="881370"/>
          <a:ext cx="5689600" cy="3934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>
              <a:latin typeface="Arial" panose="020B0604020202020204" pitchFamily="34" charset="0"/>
              <a:cs typeface="Arial" panose="020B0604020202020204" pitchFamily="34" charset="0"/>
            </a:rPr>
            <a:t>Ricaduta</a:t>
          </a:r>
        </a:p>
      </dsp:txBody>
      <dsp:txXfrm>
        <a:off x="384635" y="900575"/>
        <a:ext cx="5651190" cy="355003"/>
      </dsp:txXfrm>
    </dsp:sp>
    <dsp:sp modelId="{33FD197A-4D57-49B5-A54A-5A7EE19470E0}">
      <dsp:nvSpPr>
        <dsp:cNvPr id="0" name=""/>
        <dsp:cNvSpPr/>
      </dsp:nvSpPr>
      <dsp:spPr>
        <a:xfrm>
          <a:off x="0" y="1711695"/>
          <a:ext cx="8128000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A9BDB4-AE17-486E-AAFA-763057B6170A}">
      <dsp:nvSpPr>
        <dsp:cNvPr id="0" name=""/>
        <dsp:cNvSpPr/>
      </dsp:nvSpPr>
      <dsp:spPr>
        <a:xfrm>
          <a:off x="365430" y="1648580"/>
          <a:ext cx="5689600" cy="4116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>
              <a:latin typeface="Arial" panose="020B0604020202020204" pitchFamily="34" charset="0"/>
              <a:cs typeface="Arial" panose="020B0604020202020204" pitchFamily="34" charset="0"/>
            </a:rPr>
            <a:t>Relazione</a:t>
          </a:r>
        </a:p>
      </dsp:txBody>
      <dsp:txXfrm>
        <a:off x="385527" y="1668677"/>
        <a:ext cx="5649406" cy="37150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1ABE4D-9731-4FFE-9256-790537748732}">
      <dsp:nvSpPr>
        <dsp:cNvPr id="0" name=""/>
        <dsp:cNvSpPr/>
      </dsp:nvSpPr>
      <dsp:spPr>
        <a:xfrm>
          <a:off x="0" y="208239"/>
          <a:ext cx="812800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7097F8-2E7C-4C7E-9F3B-13AECB9AD80A}">
      <dsp:nvSpPr>
        <dsp:cNvPr id="0" name=""/>
        <dsp:cNvSpPr/>
      </dsp:nvSpPr>
      <dsp:spPr>
        <a:xfrm>
          <a:off x="379894" y="120046"/>
          <a:ext cx="5689600" cy="40951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>
              <a:latin typeface="Arial" panose="020B0604020202020204" pitchFamily="34" charset="0"/>
              <a:cs typeface="Arial" panose="020B0604020202020204" pitchFamily="34" charset="0"/>
            </a:rPr>
            <a:t>Inclusione</a:t>
          </a:r>
        </a:p>
      </dsp:txBody>
      <dsp:txXfrm>
        <a:off x="399885" y="140037"/>
        <a:ext cx="5649618" cy="369534"/>
      </dsp:txXfrm>
    </dsp:sp>
    <dsp:sp modelId="{8A8A35BB-E1D2-4C0C-9C41-AB3FEFB7BF3A}">
      <dsp:nvSpPr>
        <dsp:cNvPr id="0" name=""/>
        <dsp:cNvSpPr/>
      </dsp:nvSpPr>
      <dsp:spPr>
        <a:xfrm>
          <a:off x="0" y="877521"/>
          <a:ext cx="812800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B68460-8ECE-4205-AFD9-5AB4A438C6BB}">
      <dsp:nvSpPr>
        <dsp:cNvPr id="0" name=""/>
        <dsp:cNvSpPr/>
      </dsp:nvSpPr>
      <dsp:spPr>
        <a:xfrm>
          <a:off x="430609" y="857342"/>
          <a:ext cx="5563802" cy="4000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>
              <a:latin typeface="Arial" panose="020B0604020202020204" pitchFamily="34" charset="0"/>
              <a:cs typeface="Arial" panose="020B0604020202020204" pitchFamily="34" charset="0"/>
            </a:rPr>
            <a:t>Innovazione</a:t>
          </a:r>
        </a:p>
      </dsp:txBody>
      <dsp:txXfrm>
        <a:off x="450135" y="876868"/>
        <a:ext cx="5524750" cy="360949"/>
      </dsp:txXfrm>
    </dsp:sp>
    <dsp:sp modelId="{33FD197A-4D57-49B5-A54A-5A7EE19470E0}">
      <dsp:nvSpPr>
        <dsp:cNvPr id="0" name=""/>
        <dsp:cNvSpPr/>
      </dsp:nvSpPr>
      <dsp:spPr>
        <a:xfrm>
          <a:off x="0" y="1648641"/>
          <a:ext cx="812800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A9BDB4-AE17-486E-AAFA-763057B6170A}">
      <dsp:nvSpPr>
        <dsp:cNvPr id="0" name=""/>
        <dsp:cNvSpPr/>
      </dsp:nvSpPr>
      <dsp:spPr>
        <a:xfrm>
          <a:off x="409744" y="1448557"/>
          <a:ext cx="5689600" cy="50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700" kern="1200" dirty="0"/>
        </a:p>
      </dsp:txBody>
      <dsp:txXfrm>
        <a:off x="434242" y="1473055"/>
        <a:ext cx="5640604" cy="4528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E5F641-1760-4872-AB96-D5B6E63FD5CA}" type="datetimeFigureOut">
              <a:rPr lang="it-IT" smtClean="0"/>
              <a:t>14/06/2016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it-IT"/>
              <a:t>Bonera Stefania - IC Borgo San Giacomo - a.s. 2016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E365B6-0EC0-4E62-B352-3D7F0EE0AC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2774904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2CCC82-B9FF-4425-BE40-28FE19B69005}" type="datetimeFigureOut">
              <a:rPr lang="it-IT" smtClean="0"/>
              <a:t>14/06/2016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it-IT"/>
              <a:t>Bonera Stefania - IC Borgo San Giacomo - a.s. 2016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A1E435-267C-427B-97E7-A58292E0E9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3688963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85D4A-81F3-48FD-89D5-09700BE501C9}" type="datetime1">
              <a:rPr lang="en-US" smtClean="0"/>
              <a:t>6/14/2016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Bonera Stefania - IC Borgo San Giacomo - a.s.2016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3671A-2F68-437B-B8A1-BE0CB53600D5}" type="datetime1">
              <a:rPr lang="en-US" smtClean="0"/>
              <a:t>6/14/2016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Bonera Stefania - IC Borgo San Giacomo - a.s.2016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AAF8F-1FB2-4A3C-825E-0F77BEAB803F}" type="datetime1">
              <a:rPr lang="en-US" smtClean="0"/>
              <a:t>6/14/2016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Bonera Stefania - IC Borgo San Giacomo - a.s.2016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2A15C-47DE-4890-803D-42931034D4BC}" type="datetime1">
              <a:rPr lang="en-US" smtClean="0"/>
              <a:t>6/14/2016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Bonera Stefania - IC Borgo San Giacomo - a.s.2016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885C5-6767-4BF4-8396-B83D263B22EE}" type="datetime1">
              <a:rPr lang="en-US" smtClean="0"/>
              <a:t>6/14/2016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Bonera Stefania - IC Borgo San Giacomo - a.s.2016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131E0-8425-48A8-8FD9-E49AB996689F}" type="datetime1">
              <a:rPr lang="en-US" smtClean="0"/>
              <a:t>6/14/2016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Bonera Stefania - IC Borgo San Giacomo - a.s.2016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ACE11-00A1-4A4D-8895-5F6D67A95DEC}" type="datetime1">
              <a:rPr lang="en-US" smtClean="0"/>
              <a:t>6/14/2016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Bonera Stefania - IC Borgo San Giacomo - a.s.2016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D35B6-57F3-4B68-B3D1-3ABEAA34BDEB}" type="datetime1">
              <a:rPr lang="en-US" smtClean="0"/>
              <a:t>6/14/2016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Bonera Stefania - IC Borgo San Giacomo - a.s.2016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F1F5D-3846-4146-B593-F0F75A5961B9}" type="datetime1">
              <a:rPr lang="en-US" smtClean="0"/>
              <a:t>6/14/2016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Bonera Stefania - IC Borgo San Giacomo - a.s.2016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4981B-E87E-458B-BC55-4FB4902AD62E}" type="datetime1">
              <a:rPr lang="en-US" smtClean="0"/>
              <a:t>6/14/2016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Bonera Stefania - IC Borgo San Giacomo - a.s.2016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1DABA-81FB-47C2-9DEE-66A56CB745A4}" type="datetime1">
              <a:rPr lang="en-US" smtClean="0"/>
              <a:t>6/14/2016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Bonera Stefania - IC Borgo San Giacomo - a.s.2016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4FC0-3468-49C5-9F87-7E9E8319455B}" type="datetime1">
              <a:rPr lang="en-US" smtClean="0"/>
              <a:t>6/14/2016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Bonera Stefania - IC Borgo San Giacomo - a.s.2016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EE245-ED44-4EAC-ADEC-67B370467849}" type="datetime1">
              <a:rPr lang="en-US" smtClean="0"/>
              <a:t>6/14/2016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Bonera Stefania - IC Borgo San Giacomo - a.s.2016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6C8CE-A158-4F3A-AA0B-A5EE3AE51B86}" type="datetime1">
              <a:rPr lang="en-US" smtClean="0"/>
              <a:t>6/14/2016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Bonera Stefania - IC Borgo San Giacomo - a.s.2016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A577-A2D2-4E47-859C-4462EEDD0BF6}" type="datetime1">
              <a:rPr lang="en-US" smtClean="0"/>
              <a:t>6/14/2016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Bonera Stefania - IC Borgo San Giacomo - a.s.2016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D2209-10DE-4EE0-BC70-EB74E0703D45}" type="datetime1">
              <a:rPr lang="en-US" smtClean="0"/>
              <a:t>6/14/2016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Bonera Stefania - IC Borgo San Giacomo - a.s.2016</a:t>
            </a:r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2E6F3-CD4B-44B5-ADA4-46EDE0550679}" type="datetime1">
              <a:rPr lang="en-US" smtClean="0"/>
              <a:t>6/14/2016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Bonera Stefania - IC Borgo San Giacomo - a.s.2016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69C2993A-08E0-423A-85FF-D14A313535A5}" type="datetime1">
              <a:rPr lang="en-US" smtClean="0"/>
              <a:t>6/14/2016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it-IT"/>
              <a:t>Bonera Stefania - IC Borgo San Giacomo - a.s.2016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image" Target="../media/image6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93913" y="586409"/>
            <a:ext cx="11714921" cy="3329581"/>
          </a:xfrm>
        </p:spPr>
        <p:txBody>
          <a:bodyPr/>
          <a:lstStyle/>
          <a:p>
            <a:r>
              <a:rPr lang="it-IT" sz="4800" dirty="0">
                <a:latin typeface="Arial" panose="020B0604020202020204" pitchFamily="34" charset="0"/>
                <a:cs typeface="Arial" panose="020B0604020202020204" pitchFamily="34" charset="0"/>
              </a:rPr>
              <a:t>La competenza relazionale dell’AD</a:t>
            </a:r>
            <a:endParaRPr lang="it-IT" sz="4800" dirty="0"/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Bonera Stefania - IC Borgo San Giacomo - a.s.2016</a:t>
            </a:r>
            <a:endParaRPr lang="en-US" dirty="0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431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199322" y="1532716"/>
            <a:ext cx="718930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4800" dirty="0">
                <a:latin typeface="Arial" panose="020B0604020202020204" pitchFamily="34" charset="0"/>
                <a:cs typeface="Arial" panose="020B0604020202020204" pitchFamily="34" charset="0"/>
              </a:rPr>
              <a:t>Relazione</a:t>
            </a:r>
          </a:p>
          <a:p>
            <a:endParaRPr lang="it-IT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sviluppare/consolidare: </a:t>
            </a:r>
          </a:p>
          <a:p>
            <a:pPr algn="just"/>
            <a:endParaRPr lang="it-I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la capacità di coinvolgimento della comunità scolastica alle attività  formative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la capacità di progettare workshop anche allargati a famiglie e attori del territorio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sviluppare l’acquisizione della pertinente competenza relazionale </a:t>
            </a:r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Bonera Stefania - IC Borgo San Giacomo - a.s.2016</a:t>
            </a:r>
            <a:endParaRPr lang="en-US" dirty="0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079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166191" y="1836219"/>
            <a:ext cx="724893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4800" dirty="0">
                <a:latin typeface="Arial" panose="020B0604020202020204" pitchFamily="34" charset="0"/>
                <a:cs typeface="Arial" panose="020B0604020202020204" pitchFamily="34" charset="0"/>
              </a:rPr>
              <a:t>Inclusione</a:t>
            </a:r>
          </a:p>
          <a:p>
            <a:endParaRPr lang="it-IT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sviluppare/potenziare:  </a:t>
            </a:r>
          </a:p>
          <a:p>
            <a:endParaRPr lang="it-I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la capacità di essere vettore di inclusione all’interno della comunità scolastica   la conoscenza degli strumenti della tecnologia inclusiva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la capacità di veicolazione della didattica digitale </a:t>
            </a:r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Bonera Stefania - IC Borgo San Giacomo - a.s.2016</a:t>
            </a:r>
            <a:endParaRPr lang="en-US" dirty="0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937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272209" y="2154271"/>
            <a:ext cx="735495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4800" dirty="0">
                <a:latin typeface="Arial" panose="020B0604020202020204" pitchFamily="34" charset="0"/>
                <a:cs typeface="Arial" panose="020B0604020202020204" pitchFamily="34" charset="0"/>
              </a:rPr>
              <a:t>Innovazione</a:t>
            </a:r>
          </a:p>
          <a:p>
            <a:endParaRPr lang="it-IT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  sviluppare/consolidare  </a:t>
            </a:r>
          </a:p>
          <a:p>
            <a:endParaRPr lang="it-I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le conoscenze in ambito E-Learning, LIM, Nuove Tecnologie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la capacità di essere vettore di soluzioni innovative coerenti con i bisogni specifici </a:t>
            </a:r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Bonera Stefania - IC Borgo San Giacomo - a.s.2016</a:t>
            </a:r>
            <a:endParaRPr lang="en-US" dirty="0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243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338469" y="1789189"/>
            <a:ext cx="879944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4800" dirty="0">
                <a:latin typeface="Arial" panose="020B0604020202020204" pitchFamily="34" charset="0"/>
                <a:cs typeface="Arial" panose="020B0604020202020204" pitchFamily="34" charset="0"/>
              </a:rPr>
              <a:t>Cooperazione</a:t>
            </a:r>
          </a:p>
          <a:p>
            <a:endParaRPr lang="it-IT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  sviluppare/consolidare </a:t>
            </a:r>
          </a:p>
          <a:p>
            <a:endParaRPr lang="it-I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la capacità di lavorare e riflettere a livello metacognitivo in team   la cultura del feedback  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la cultura della </a:t>
            </a:r>
            <a:r>
              <a:rPr lang="it-IT" sz="2400" dirty="0" err="1">
                <a:latin typeface="Arial" panose="020B0604020202020204" pitchFamily="34" charset="0"/>
                <a:cs typeface="Arial" panose="020B0604020202020204" pitchFamily="34" charset="0"/>
              </a:rPr>
              <a:t>autoriflessività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Bonera Stefania - IC Borgo San Giacomo - a.s.2016</a:t>
            </a:r>
            <a:endParaRPr lang="en-US" dirty="0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9162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325216" y="2304800"/>
            <a:ext cx="979335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4800" dirty="0">
                <a:latin typeface="Arial" panose="020B0604020202020204" pitchFamily="34" charset="0"/>
                <a:cs typeface="Arial" panose="020B0604020202020204" pitchFamily="34" charset="0"/>
              </a:rPr>
              <a:t>Protezione</a:t>
            </a:r>
          </a:p>
          <a:p>
            <a:endParaRPr lang="it-IT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sviluppare/potenziare:</a:t>
            </a:r>
          </a:p>
          <a:p>
            <a:endParaRPr lang="it-I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  l’acquisizione di competenze minime in tema di  E-</a:t>
            </a:r>
            <a:r>
              <a:rPr lang="it-IT" sz="2400" dirty="0" err="1">
                <a:latin typeface="Arial" panose="020B0604020202020204" pitchFamily="34" charset="0"/>
                <a:cs typeface="Arial" panose="020B0604020202020204" pitchFamily="34" charset="0"/>
              </a:rPr>
              <a:t>Safety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Bonera Stefania - IC Borgo San Giacomo - a.s.2016</a:t>
            </a:r>
            <a:endParaRPr lang="en-US" dirty="0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177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675860" y="1656308"/>
            <a:ext cx="8534401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4800" dirty="0">
                <a:latin typeface="Arial" panose="020B0604020202020204" pitchFamily="34" charset="0"/>
                <a:cs typeface="Arial" panose="020B0604020202020204" pitchFamily="34" charset="0"/>
              </a:rPr>
              <a:t>Azioni implicite</a:t>
            </a:r>
          </a:p>
          <a:p>
            <a:endParaRPr lang="it-IT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•	Relazioni per coinvolgere, sviluppare, consolidare le 	comunità 	scolastiche </a:t>
            </a:r>
          </a:p>
          <a:p>
            <a:pPr algn="just"/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•	Aumentare così il capitale sociale </a:t>
            </a:r>
          </a:p>
          <a:p>
            <a:pPr algn="just"/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•	Essere vettore di inclusione nella comunità scolastica </a:t>
            </a:r>
          </a:p>
          <a:p>
            <a:pPr algn="just"/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•	Capacità di cooperare e riflettere in team </a:t>
            </a:r>
          </a:p>
          <a:p>
            <a:pPr algn="just"/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•	Attivare protezione attraverso le competenze (famiglia e 	nuove tecnologie </a:t>
            </a:r>
            <a:r>
              <a:rPr lang="it-IT" sz="2400" dirty="0" err="1">
                <a:latin typeface="Arial" panose="020B0604020202020204" pitchFamily="34" charset="0"/>
                <a:cs typeface="Arial" panose="020B0604020202020204" pitchFamily="34" charset="0"/>
              </a:rPr>
              <a:t>cyberbullismo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Bonera Stefania - IC Borgo San Giacomo - a.s.2016</a:t>
            </a:r>
            <a:endParaRPr lang="en-US" dirty="0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539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483704" y="560628"/>
            <a:ext cx="923013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4800" dirty="0">
                <a:latin typeface="Arial" panose="020B0604020202020204" pitchFamily="34" charset="0"/>
                <a:cs typeface="Arial" panose="020B0604020202020204" pitchFamily="34" charset="0"/>
              </a:rPr>
              <a:t>L’animatore digitale e il Team Innovazione</a:t>
            </a:r>
          </a:p>
          <a:p>
            <a:endParaRPr lang="it-IT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•	Dovranno trovare dei </a:t>
            </a:r>
            <a:r>
              <a:rPr lang="it-IT" sz="2400" dirty="0" err="1">
                <a:latin typeface="Arial" panose="020B0604020202020204" pitchFamily="34" charset="0"/>
                <a:cs typeface="Arial" panose="020B0604020202020204" pitchFamily="34" charset="0"/>
              </a:rPr>
              <a:t>partners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; dovranno valorizzare chi già si 	occupa di 	alcuni 	aspetti: workshop con studenti, rapporti 	con i genitori, con il territorio. 	(associazioni genitori, ente 	pubblico). </a:t>
            </a:r>
          </a:p>
          <a:p>
            <a:pPr algn="just"/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•	L’animatore digitale diviene un facilitatore delle relazioni e della 	presa di 	decisione; è un leader in un ambito specifico capace 	di autorevolezza. </a:t>
            </a:r>
          </a:p>
          <a:p>
            <a:pPr algn="just"/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•	L’animatore deve avere un team con il quale si elaborano non 	solo le idee ma 	anche i piani di azione</a:t>
            </a:r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Bonera Stefania - IC Borgo San Giacomo - a.s.2016</a:t>
            </a:r>
            <a:endParaRPr lang="en-US" dirty="0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667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954156" y="1056935"/>
            <a:ext cx="865367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4800" dirty="0">
                <a:latin typeface="Arial" panose="020B0604020202020204" pitchFamily="34" charset="0"/>
                <a:cs typeface="Arial" panose="020B0604020202020204" pitchFamily="34" charset="0"/>
              </a:rPr>
              <a:t>Piano d’azione</a:t>
            </a:r>
          </a:p>
          <a:p>
            <a:endParaRPr lang="it-IT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•	Cosa si decide di attivare dopo un’attenta riflessione ed in 	base ai 	bisogni e alle risorse </a:t>
            </a:r>
          </a:p>
          <a:p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•	Chi  viene coinvolto e in quali ruoli e come </a:t>
            </a:r>
          </a:p>
          <a:p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•	Quando con un’attenzione ai tempi di organizzazione, di 	messa in 	atto, di verifica </a:t>
            </a:r>
          </a:p>
          <a:p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•	Come con le modalità con le quali si decide di rendere 	concreto un 	obiettivo: es. corso di formazione per 	insegnanti sul digitale o l’uso di i	</a:t>
            </a:r>
            <a:r>
              <a:rPr lang="it-IT" sz="2400" dirty="0" err="1">
                <a:latin typeface="Arial" panose="020B0604020202020204" pitchFamily="34" charset="0"/>
                <a:cs typeface="Arial" panose="020B0604020202020204" pitchFamily="34" charset="0"/>
              </a:rPr>
              <a:t>nternet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 in famiglia per i 	genitori</a:t>
            </a:r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Bonera Stefania - IC Borgo San Giacomo - a.s.2016</a:t>
            </a:r>
            <a:endParaRPr lang="en-US" dirty="0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4753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596347" y="982176"/>
            <a:ext cx="10429461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4800" dirty="0">
                <a:latin typeface="Arial" panose="020B0604020202020204" pitchFamily="34" charset="0"/>
                <a:cs typeface="Arial" panose="020B0604020202020204" pitchFamily="34" charset="0"/>
              </a:rPr>
              <a:t>Mettiamo in conto che…</a:t>
            </a:r>
          </a:p>
          <a:p>
            <a:endParaRPr lang="it-IT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•	Qualcuno sarà perplesso, non desideri collaborare, non apprezzi le 	iniziative </a:t>
            </a:r>
          </a:p>
          <a:p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•	Le relazioni prevedono anche il rifiuto… </a:t>
            </a:r>
          </a:p>
          <a:p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•	La non collaborazione… </a:t>
            </a:r>
          </a:p>
          <a:p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•	Il non crederci… </a:t>
            </a:r>
          </a:p>
          <a:p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•	Il non condividere </a:t>
            </a:r>
          </a:p>
          <a:p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•	Anche queste forze che dissentono devono essere accettate e sarà 	importante tenerle aggiornate sull’andamento del progetto e nei 	momenti di verifica</a:t>
            </a:r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Bonera Stefania - IC Borgo San Giacomo - a.s.2016</a:t>
            </a:r>
            <a:endParaRPr lang="en-US" dirty="0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661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91548" y="2120134"/>
            <a:ext cx="1023067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4800" dirty="0">
                <a:latin typeface="Arial" panose="020B0604020202020204" pitchFamily="34" charset="0"/>
                <a:cs typeface="Arial" panose="020B0604020202020204" pitchFamily="34" charset="0"/>
              </a:rPr>
              <a:t>L’AD da un punto di vista relazionale</a:t>
            </a:r>
          </a:p>
          <a:p>
            <a:endParaRPr lang="it-IT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•	Non è un tuttologo ma piuttosto una persona competente in 	quest’area 	digitale ma anche relazionale.   </a:t>
            </a:r>
          </a:p>
          <a:p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•	Non è un  egocentrico ma deve saper considerare altri punti di vista </a:t>
            </a:r>
          </a:p>
          <a:p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•	Non interviene a caso ma agisce con metodo. E’ colui che ha un 	incarico, 	ne è responsabile ma ha bisogno degli altri. </a:t>
            </a:r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Bonera Stefania - IC Borgo San Giacomo - a.s.2016</a:t>
            </a:r>
            <a:endParaRPr lang="en-US" dirty="0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9697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848139" y="1720840"/>
            <a:ext cx="9633342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4800" dirty="0">
                <a:latin typeface="Arial" panose="020B0604020202020204" pitchFamily="34" charset="0"/>
                <a:cs typeface="Arial" panose="020B0604020202020204" pitchFamily="34" charset="0"/>
              </a:rPr>
              <a:t>Educare insieme</a:t>
            </a:r>
          </a:p>
          <a:p>
            <a:endParaRPr lang="it-IT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•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it-IT" sz="2400" dirty="0" err="1">
                <a:latin typeface="Arial" panose="020B0604020202020204" pitchFamily="34" charset="0"/>
                <a:cs typeface="Arial" panose="020B0604020202020204" pitchFamily="34" charset="0"/>
              </a:rPr>
              <a:t>Freire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:”Ci si educa tutti insieme”; ci sono obiettivi infatti che è 	impossibile 	raggiungere da soli”. </a:t>
            </a:r>
          </a:p>
          <a:p>
            <a:pPr algn="just"/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•	</a:t>
            </a:r>
            <a:r>
              <a:rPr lang="it-IT" sz="2400" dirty="0" err="1">
                <a:latin typeface="Arial" panose="020B0604020202020204" pitchFamily="34" charset="0"/>
                <a:cs typeface="Arial" panose="020B0604020202020204" pitchFamily="34" charset="0"/>
              </a:rPr>
              <a:t>Rogers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 “La costruzione della propria identità non </a:t>
            </a:r>
            <a:r>
              <a:rPr lang="it-IT" sz="2400" dirty="0" err="1">
                <a:latin typeface="Arial" panose="020B0604020202020204" pitchFamily="34" charset="0"/>
                <a:cs typeface="Arial" panose="020B0604020202020204" pitchFamily="34" charset="0"/>
              </a:rPr>
              <a:t>puo’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 fare a meno 	del volto 	dell’altro…rischio di narcisismo”. </a:t>
            </a:r>
          </a:p>
          <a:p>
            <a:pPr algn="just"/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•	</a:t>
            </a:r>
            <a:r>
              <a:rPr lang="it-IT" sz="2400" dirty="0" err="1">
                <a:latin typeface="Arial" panose="020B0604020202020204" pitchFamily="34" charset="0"/>
                <a:cs typeface="Arial" panose="020B0604020202020204" pitchFamily="34" charset="0"/>
              </a:rPr>
              <a:t>Buber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 “Importanza della relazione io-tu che consiglia, aiuta, 	salva”. </a:t>
            </a:r>
          </a:p>
          <a:p>
            <a:pPr algn="just"/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•	</a:t>
            </a:r>
            <a:r>
              <a:rPr lang="it-IT" sz="2400" dirty="0" err="1">
                <a:latin typeface="Arial" panose="020B0604020202020204" pitchFamily="34" charset="0"/>
                <a:cs typeface="Arial" panose="020B0604020202020204" pitchFamily="34" charset="0"/>
              </a:rPr>
              <a:t>Iori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. “L’educazione è un </a:t>
            </a:r>
            <a:r>
              <a:rPr lang="it-IT" sz="2400" dirty="0" err="1">
                <a:latin typeface="Arial" panose="020B0604020202020204" pitchFamily="34" charset="0"/>
                <a:cs typeface="Arial" panose="020B0604020202020204" pitchFamily="34" charset="0"/>
              </a:rPr>
              <a:t>mit-welt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 mondo della persona è con gli 	altri”. </a:t>
            </a:r>
          </a:p>
          <a:p>
            <a:pPr algn="just"/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•	</a:t>
            </a:r>
            <a:r>
              <a:rPr lang="it-IT" sz="2400" dirty="0" err="1">
                <a:latin typeface="Arial" panose="020B0604020202020204" pitchFamily="34" charset="0"/>
                <a:cs typeface="Arial" panose="020B0604020202020204" pitchFamily="34" charset="0"/>
              </a:rPr>
              <a:t>Morin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:”La complessità dell’educare richiede più sguardi” </a:t>
            </a:r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Bonera Stefania - IC Borgo San Giacomo - a.s.2016</a:t>
            </a:r>
            <a:endParaRPr lang="en-US" dirty="0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757533"/>
      </p:ext>
    </p:extLst>
  </p:cSld>
  <p:clrMapOvr>
    <a:masterClrMapping/>
  </p:clrMapOvr>
  <p:transition spd="slow">
    <p:push dir="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556592" y="1791783"/>
            <a:ext cx="882594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4800" dirty="0">
                <a:latin typeface="Arial" panose="020B0604020202020204" pitchFamily="34" charset="0"/>
                <a:cs typeface="Arial" panose="020B0604020202020204" pitchFamily="34" charset="0"/>
              </a:rPr>
              <a:t>Formazione interna</a:t>
            </a:r>
          </a:p>
          <a:p>
            <a:endParaRPr lang="it-IT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Deve fungere da stimolo alla formazione interna alla scuola </a:t>
            </a:r>
          </a:p>
          <a:p>
            <a:pPr algn="just"/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sui temi del PNSD, sia organizzando laboratori formativi (ma non dovrà</a:t>
            </a:r>
          </a:p>
          <a:p>
            <a:pPr algn="just"/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necessariamente essere un formatore), sia animando e coordinando la partecipazione di tutta la comunità scolastica alle altre attività formative</a:t>
            </a:r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Bonera Stefania - IC Borgo San Giacomo - a.s.2016</a:t>
            </a:r>
            <a:endParaRPr lang="en-US" dirty="0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6397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311966" y="1397674"/>
            <a:ext cx="995238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4800" dirty="0">
                <a:latin typeface="Arial" panose="020B0604020202020204" pitchFamily="34" charset="0"/>
                <a:cs typeface="Arial" panose="020B0604020202020204" pitchFamily="34" charset="0"/>
              </a:rPr>
              <a:t>Azioni</a:t>
            </a:r>
          </a:p>
          <a:p>
            <a:endParaRPr lang="it-IT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•	Analisi della domanda degli allievi, dei colleghi dei genitori </a:t>
            </a:r>
          </a:p>
          <a:p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•	Integrazione con altre formazioni già programmate su altri temi </a:t>
            </a:r>
          </a:p>
          <a:p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•	Individuazione in gruppo le risorse formative </a:t>
            </a:r>
          </a:p>
          <a:p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•	Condivisione il più possibile delle modalità organizzative </a:t>
            </a:r>
          </a:p>
          <a:p>
            <a:r>
              <a:rPr lang="it-IT" dirty="0"/>
              <a:t>•	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Questionari di verifica</a:t>
            </a:r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Bonera Stefania - IC Borgo San Giacomo - a.s.2016</a:t>
            </a:r>
            <a:endParaRPr lang="en-US" dirty="0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0266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728871" y="1351508"/>
            <a:ext cx="811033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4800" dirty="0">
                <a:latin typeface="Arial" panose="020B0604020202020204" pitchFamily="34" charset="0"/>
                <a:cs typeface="Arial" panose="020B0604020202020204" pitchFamily="34" charset="0"/>
              </a:rPr>
              <a:t>Coinvolgimento della comunità scolastica</a:t>
            </a:r>
          </a:p>
          <a:p>
            <a:endParaRPr lang="it-IT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Favorire la partecipazione dei colleghi e stimolare il protagonismo degli studenti </a:t>
            </a:r>
          </a:p>
          <a:p>
            <a:pPr algn="just"/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nell’organizzazione di workshop e altre attività, anche strutturate, sui temi del PNSD, anche aprendo i momenti formativi alle famiglie e altri attori del territorio, per la realizzazione di una cultura digitale condivisa</a:t>
            </a:r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Bonera Stefania - IC Borgo San Giacomo - a.s.2016</a:t>
            </a:r>
            <a:endParaRPr lang="en-US" dirty="0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18191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470453" y="865426"/>
            <a:ext cx="9309651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4800" dirty="0">
                <a:latin typeface="Arial" panose="020B0604020202020204" pitchFamily="34" charset="0"/>
                <a:cs typeface="Arial" panose="020B0604020202020204" pitchFamily="34" charset="0"/>
              </a:rPr>
              <a:t>Azioni</a:t>
            </a:r>
          </a:p>
          <a:p>
            <a:endParaRPr lang="it-IT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	Comunicare in modo funzionale i colleghi, informando in modo 	tempestivo; 	contagiare con entusiasmo.</a:t>
            </a:r>
          </a:p>
          <a:p>
            <a:pPr algn="just"/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•	Saper comunicare e coinvolgere in modo attivo gli allievi; 	favorire il loro 	protagonismo con un atteggiamento rispettoso 	ed autorevole. Usare strumenti 	che raccolgano le loro 	narrazioni. Cos’è per loro il digitale</a:t>
            </a:r>
          </a:p>
          <a:p>
            <a:pPr algn="just"/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• 	Saper avvicinare le famiglie in un’ottica di arricchimento 	familiare e di 	</a:t>
            </a:r>
            <a:r>
              <a:rPr lang="it-IT" sz="2400" dirty="0" err="1">
                <a:latin typeface="Arial" panose="020B0604020202020204" pitchFamily="34" charset="0"/>
                <a:cs typeface="Arial" panose="020B0604020202020204" pitchFamily="34" charset="0"/>
              </a:rPr>
              <a:t>empowerment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•	Conoscere le risorse del territorio e creare relazioni che 	permettano di fare 	rete. </a:t>
            </a:r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Bonera Stefania - IC Borgo San Giacomo - a.s.2016</a:t>
            </a:r>
            <a:endParaRPr lang="en-US" dirty="0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56122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781878" y="1536174"/>
            <a:ext cx="936928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4800" dirty="0">
                <a:latin typeface="Arial" panose="020B0604020202020204" pitchFamily="34" charset="0"/>
                <a:cs typeface="Arial" panose="020B0604020202020204" pitchFamily="34" charset="0"/>
              </a:rPr>
              <a:t>Capacità relazionali dell’ AD</a:t>
            </a:r>
          </a:p>
          <a:p>
            <a:endParaRPr lang="it-IT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•   comunicazione efficace </a:t>
            </a:r>
          </a:p>
          <a:p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•   gestione delle emozioni </a:t>
            </a:r>
          </a:p>
          <a:p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•   gestione del lavoro di gruppo </a:t>
            </a:r>
          </a:p>
          <a:p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•   gestione dei conflitti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gestione del lavoro di rete </a:t>
            </a:r>
          </a:p>
          <a:p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•   gestione dello stress e delle criticità</a:t>
            </a:r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Bonera Stefania - IC Borgo San Giacomo - a.s.2016</a:t>
            </a:r>
            <a:endParaRPr lang="en-US" dirty="0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7055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682487" y="2115812"/>
            <a:ext cx="8580783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4800" dirty="0">
                <a:latin typeface="Arial" panose="020B0604020202020204" pitchFamily="34" charset="0"/>
                <a:cs typeface="Arial" panose="020B0604020202020204" pitchFamily="34" charset="0"/>
              </a:rPr>
              <a:t>Comunicazione efficace</a:t>
            </a:r>
          </a:p>
          <a:p>
            <a:pPr algn="just"/>
            <a:endParaRPr lang="it-IT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•	Saper ascoltare e osservare il proprio contesto in base a 	questo specifico 	ambito (digitale) </a:t>
            </a:r>
          </a:p>
          <a:p>
            <a:pPr algn="just"/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•	Saper comunicare le iniziative, l’attenzione allo stile 	personale, la scrittura </a:t>
            </a:r>
          </a:p>
          <a:p>
            <a:pPr algn="just"/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•	Evita atteggiamenti killer: giudicare, banalizzare, imporre, 	deridere…</a:t>
            </a:r>
          </a:p>
          <a:p>
            <a:pPr algn="just"/>
            <a:endParaRPr lang="it-IT" dirty="0"/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Bonera Stefania - IC Borgo San Giacomo - a.s.2016</a:t>
            </a:r>
            <a:endParaRPr lang="en-US" dirty="0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6979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463825" y="1513487"/>
            <a:ext cx="940904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4800" dirty="0">
                <a:latin typeface="Arial" panose="020B0604020202020204" pitchFamily="34" charset="0"/>
                <a:cs typeface="Arial" panose="020B0604020202020204" pitchFamily="34" charset="0"/>
              </a:rPr>
              <a:t>Gestione delle emozioni</a:t>
            </a:r>
          </a:p>
          <a:p>
            <a:endParaRPr lang="it-IT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•	Le relazioni prevedono anche la dimensione emotiva </a:t>
            </a:r>
          </a:p>
          <a:p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•	Con se stesso: consapevolezza di sé, delle proprie reazioni 	e di 	quelle che 	induce negli altri. </a:t>
            </a:r>
          </a:p>
          <a:p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•	La gestione della rabbia, della tristezza, della paura </a:t>
            </a:r>
          </a:p>
          <a:p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•	Importante essere ascoltati ed ascoltarsi; dare un nome alle 	emozioni; attendere.</a:t>
            </a:r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Bonera Stefania - IC Borgo San Giacomo - a.s.2016</a:t>
            </a:r>
            <a:endParaRPr lang="en-US" dirty="0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37902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855304" y="1373691"/>
            <a:ext cx="6096000" cy="415498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4800" dirty="0">
                <a:latin typeface="Arial" panose="020B0604020202020204" pitchFamily="34" charset="0"/>
                <a:cs typeface="Arial" panose="020B0604020202020204" pitchFamily="34" charset="0"/>
              </a:rPr>
              <a:t>Gestione del gruppo</a:t>
            </a:r>
          </a:p>
          <a:p>
            <a:endParaRPr lang="it-IT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•	Obiettivi </a:t>
            </a:r>
          </a:p>
          <a:p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•	Spazio </a:t>
            </a:r>
          </a:p>
          <a:p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•	Tempo </a:t>
            </a:r>
          </a:p>
          <a:p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•	Comunicazione </a:t>
            </a:r>
          </a:p>
          <a:p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•	Presa di decisione </a:t>
            </a:r>
          </a:p>
          <a:p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•	La verifica </a:t>
            </a:r>
          </a:p>
          <a:p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•	La leadership</a:t>
            </a:r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Bonera Stefania - IC Borgo San Giacomo - a.s.2016</a:t>
            </a:r>
            <a:endParaRPr lang="en-US" dirty="0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499265"/>
      </p:ext>
    </p:extLst>
  </p:cSld>
  <p:clrMapOvr>
    <a:masterClrMapping/>
  </p:clrMapOvr>
  <p:transition spd="slow">
    <p:comb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119808" y="1351508"/>
            <a:ext cx="838200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4800" dirty="0">
                <a:latin typeface="Arial" panose="020B0604020202020204" pitchFamily="34" charset="0"/>
                <a:cs typeface="Arial" panose="020B0604020202020204" pitchFamily="34" charset="0"/>
              </a:rPr>
              <a:t>Gestione del conflitto</a:t>
            </a:r>
          </a:p>
          <a:p>
            <a:endParaRPr lang="it-IT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E’ una relazione tra persone in cui almeno un attore percepisce una incompatibilità nel pensiero, delle emozioni o della volontà con un contrasto, una frizione, tensione che blocca la realizzazione del microprogetto di almeno una persona in gioco.</a:t>
            </a:r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Bonera Stefania - IC Borgo San Giacomo - a.s.2016</a:t>
            </a:r>
            <a:endParaRPr lang="en-US" dirty="0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8942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245704" y="1716950"/>
            <a:ext cx="780553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4800" dirty="0">
                <a:latin typeface="Arial" panose="020B0604020202020204" pitchFamily="34" charset="0"/>
                <a:cs typeface="Arial" panose="020B0604020202020204" pitchFamily="34" charset="0"/>
              </a:rPr>
              <a:t>Per gestire il conflitto</a:t>
            </a:r>
          </a:p>
          <a:p>
            <a:endParaRPr lang="it-IT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•	Ascolto attivo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  Empatia </a:t>
            </a:r>
          </a:p>
          <a:p>
            <a:pPr algn="just"/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•	Discussione come occasione di scambio di opinioni 	e di 	chiarimento dei 	reciproci punti di vista </a:t>
            </a:r>
          </a:p>
          <a:p>
            <a:pPr algn="just"/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•	Conflitto circoscritto al qui ed ora e non evochi 	recriminazioni 	passate 	o globali</a:t>
            </a:r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Bonera Stefania - IC Borgo San Giacomo - a.s.2016</a:t>
            </a:r>
            <a:endParaRPr lang="en-US" dirty="0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7616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482023" y="1333342"/>
            <a:ext cx="8634681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4800" dirty="0">
                <a:latin typeface="Arial" panose="020B0604020202020204" pitchFamily="34" charset="0"/>
                <a:cs typeface="Arial" panose="020B0604020202020204" pitchFamily="34" charset="0"/>
              </a:rPr>
              <a:t>L’insegnante</a:t>
            </a:r>
          </a:p>
          <a:p>
            <a:endParaRPr lang="it-IT" sz="2800" dirty="0"/>
          </a:p>
          <a:p>
            <a:endParaRPr lang="it-IT" sz="2800" dirty="0"/>
          </a:p>
          <a:p>
            <a:pPr algn="just"/>
            <a:r>
              <a:rPr lang="it-IT" dirty="0"/>
              <a:t>•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Miller “Testimoni salvanti che si incontrano sulle curve della 	vita e fanno un 	pezzo di strada ma 	restano nella 	memoria”. </a:t>
            </a:r>
          </a:p>
          <a:p>
            <a:pPr algn="just"/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•	Novara : “Figura  che efficacemente sa gestire il gruppo  in 	funzione di 	contenuti 	specifici”.  </a:t>
            </a:r>
          </a:p>
          <a:p>
            <a:pPr algn="just"/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•	</a:t>
            </a:r>
            <a:r>
              <a:rPr lang="it-IT" sz="2400" dirty="0" err="1">
                <a:latin typeface="Arial" panose="020B0604020202020204" pitchFamily="34" charset="0"/>
                <a:cs typeface="Arial" panose="020B0604020202020204" pitchFamily="34" charset="0"/>
              </a:rPr>
              <a:t>Putton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sz="2400" dirty="0" err="1">
                <a:latin typeface="Arial" panose="020B0604020202020204" pitchFamily="34" charset="0"/>
                <a:cs typeface="Arial" panose="020B0604020202020204" pitchFamily="34" charset="0"/>
              </a:rPr>
              <a:t>Francescato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:”Colui che deve avere competenza 	metodologica ma 	anche relazionale”. </a:t>
            </a:r>
          </a:p>
          <a:p>
            <a:pPr algn="just"/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•	</a:t>
            </a:r>
            <a:r>
              <a:rPr lang="it-IT" sz="2400" dirty="0" err="1">
                <a:latin typeface="Arial" panose="020B0604020202020204" pitchFamily="34" charset="0"/>
                <a:cs typeface="Arial" panose="020B0604020202020204" pitchFamily="34" charset="0"/>
              </a:rPr>
              <a:t>Triani:”Il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 lavoro dell’insegnante non è un lavoro in 	solitudine”</a:t>
            </a:r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Bonera Stefania - IC Borgo San Giacomo - a.s.2016</a:t>
            </a:r>
            <a:endParaRPr lang="en-US" dirty="0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065546"/>
      </p:ext>
    </p:extLst>
  </p:cSld>
  <p:clrMapOvr>
    <a:masterClrMapping/>
  </p:clrMapOvr>
  <p:transition spd="slow">
    <p:wip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060174" y="2003818"/>
            <a:ext cx="8322365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4800" dirty="0">
                <a:latin typeface="Arial" panose="020B0604020202020204" pitchFamily="34" charset="0"/>
                <a:cs typeface="Arial" panose="020B0604020202020204" pitchFamily="34" charset="0"/>
              </a:rPr>
              <a:t>La gestione del lavoro di rete</a:t>
            </a:r>
          </a:p>
          <a:p>
            <a:endParaRPr lang="it-IT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•	Banca dati </a:t>
            </a:r>
          </a:p>
          <a:p>
            <a:pPr algn="just"/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•	Creare una mappa delle collaborazioni che già esistono 	sul territorio </a:t>
            </a:r>
          </a:p>
          <a:p>
            <a:pPr algn="just"/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•	Conoscere nuove realtà interessate ai progetti legati al 	digitale </a:t>
            </a:r>
          </a:p>
          <a:p>
            <a:pPr algn="just"/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•	Organizzare momenti nei quali ogni nodo della rete 	porta la propria 	competenza ed è motivato ad esserci</a:t>
            </a:r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Bonera Stefania - IC Borgo San Giacomo - a.s.2016</a:t>
            </a:r>
            <a:endParaRPr lang="en-US" dirty="0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4355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583095" y="1351508"/>
            <a:ext cx="8693427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4800" dirty="0">
                <a:latin typeface="Arial" panose="020B0604020202020204" pitchFamily="34" charset="0"/>
                <a:cs typeface="Arial" panose="020B0604020202020204" pitchFamily="34" charset="0"/>
              </a:rPr>
              <a:t>La gestione dello stress e criticità</a:t>
            </a:r>
          </a:p>
          <a:p>
            <a:endParaRPr lang="it-IT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•	Attivare momenti di verifica e </a:t>
            </a:r>
            <a:r>
              <a:rPr lang="it-IT" sz="2400" dirty="0" err="1">
                <a:latin typeface="Arial" panose="020B0604020202020204" pitchFamily="34" charset="0"/>
                <a:cs typeface="Arial" panose="020B0604020202020204" pitchFamily="34" charset="0"/>
              </a:rPr>
              <a:t>metariflessione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•	Non eccedere nell’idealità </a:t>
            </a:r>
          </a:p>
          <a:p>
            <a:pPr algn="just"/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•	Avere momenti di supporto e di incontro vero tra colleghi e 	con il  	Dirigente </a:t>
            </a:r>
          </a:p>
          <a:p>
            <a:pPr algn="just"/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•	Evitare si attivare progetti fragili o non pensati </a:t>
            </a:r>
          </a:p>
          <a:p>
            <a:pPr algn="just"/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•	Stare nel ruolo </a:t>
            </a:r>
          </a:p>
          <a:p>
            <a:pPr algn="just"/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•	Scegliere obiettivi realizzabili</a:t>
            </a:r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Bonera Stefania - IC Borgo San Giacomo - a.s.2016</a:t>
            </a:r>
            <a:endParaRPr lang="en-US" dirty="0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564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530088" y="535900"/>
            <a:ext cx="8640417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dirty="0">
                <a:latin typeface="Arial" panose="020B0604020202020204" pitchFamily="34" charset="0"/>
                <a:cs typeface="Arial" panose="020B0604020202020204" pitchFamily="34" charset="0"/>
              </a:rPr>
              <a:t>I 7 elementi importanti per la resilienza</a:t>
            </a:r>
          </a:p>
          <a:p>
            <a:pPr algn="just"/>
            <a:r>
              <a:rPr lang="it-IT" sz="3200" dirty="0">
                <a:latin typeface="Arial" panose="020B0604020202020204" pitchFamily="34" charset="0"/>
                <a:cs typeface="Arial" panose="020B0604020202020204" pitchFamily="34" charset="0"/>
              </a:rPr>
              <a:t>(Steven e </a:t>
            </a:r>
            <a:r>
              <a:rPr lang="it-IT" sz="3200" dirty="0" err="1">
                <a:latin typeface="Arial" panose="020B0604020202020204" pitchFamily="34" charset="0"/>
                <a:cs typeface="Arial" panose="020B0604020202020204" pitchFamily="34" charset="0"/>
              </a:rPr>
              <a:t>Sybil</a:t>
            </a:r>
            <a:r>
              <a:rPr lang="it-IT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3200" dirty="0" err="1">
                <a:latin typeface="Arial" panose="020B0604020202020204" pitchFamily="34" charset="0"/>
                <a:cs typeface="Arial" panose="020B0604020202020204" pitchFamily="34" charset="0"/>
              </a:rPr>
              <a:t>Wolin</a:t>
            </a:r>
            <a:r>
              <a:rPr lang="it-IT" sz="32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just"/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•	</a:t>
            </a:r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</a:rPr>
              <a:t>consapevolezza (identificare i problemi, le risorse, le soluzioni) </a:t>
            </a:r>
          </a:p>
          <a:p>
            <a:pPr algn="just"/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</a:rPr>
              <a:t>•	indipendenza (dare limiti, confini tra se  stessi e le persone 	vicine, 	prendere le distanze da </a:t>
            </a:r>
            <a:r>
              <a:rPr lang="it-IT" sz="2200" dirty="0" err="1">
                <a:latin typeface="Arial" panose="020B0604020202020204" pitchFamily="34" charset="0"/>
                <a:cs typeface="Arial" panose="020B0604020202020204" pitchFamily="34" charset="0"/>
              </a:rPr>
              <a:t>cio’</a:t>
            </a:r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</a:rPr>
              <a:t> che manipola e di 	interrompere relazioni 	negative)</a:t>
            </a:r>
          </a:p>
          <a:p>
            <a:pPr algn="just"/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</a:rPr>
              <a:t>•	relazioni: instaurare relazioni soddisfacenti con gli altri, capacità 	di 	scegliere interlocutori positivi  </a:t>
            </a:r>
          </a:p>
          <a:p>
            <a:pPr algn="just"/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</a:rPr>
              <a:t>•	iniziativa: autocontrollo, dominio dell’ambiente, svolgere attività 	costruttive </a:t>
            </a:r>
          </a:p>
          <a:p>
            <a:pPr algn="just"/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</a:rPr>
              <a:t>•	creatività: alleggerirsi emotivamente – scrittura, 	</a:t>
            </a:r>
            <a:r>
              <a:rPr lang="it-IT" sz="2200" dirty="0" err="1">
                <a:latin typeface="Arial" panose="020B0604020202020204" pitchFamily="34" charset="0"/>
                <a:cs typeface="Arial" panose="020B0604020202020204" pitchFamily="34" charset="0"/>
              </a:rPr>
              <a:t>pittura,musica,arte</a:t>
            </a:r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 algn="just"/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</a:rPr>
              <a:t>•	humor: avere uno sguardo umoristico e positivo</a:t>
            </a:r>
          </a:p>
          <a:p>
            <a:pPr algn="just"/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</a:rPr>
              <a:t>•	etica: valori di riferimento, rispetto dell’uomo, solidarietà, 	condivisione	</a:t>
            </a:r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Bonera Stefania - IC Borgo San Giacomo - a.s.2016</a:t>
            </a:r>
            <a:endParaRPr lang="en-US" dirty="0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374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207728" y="1463673"/>
            <a:ext cx="864595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800" dirty="0">
                <a:latin typeface="Arial" panose="020B0604020202020204" pitchFamily="34" charset="0"/>
                <a:cs typeface="Arial" panose="020B0604020202020204" pitchFamily="34" charset="0"/>
              </a:rPr>
              <a:t>Conclusioni</a:t>
            </a:r>
          </a:p>
          <a:p>
            <a:endParaRPr lang="it-I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Creatività, innovazione, multimedialità e </a:t>
            </a:r>
            <a:r>
              <a:rPr lang="it-IT" sz="2400" dirty="0" err="1">
                <a:latin typeface="Arial" panose="020B0604020202020204" pitchFamily="34" charset="0"/>
                <a:cs typeface="Arial" panose="020B0604020202020204" pitchFamily="34" charset="0"/>
              </a:rPr>
              <a:t>multimodalità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 non sostituiscono la didattica tradizionale ma la supportano ed offrono solo strumenti in più per sollecitare motivazione ed aumentare autostima.</a:t>
            </a:r>
          </a:p>
          <a:p>
            <a:endParaRPr lang="it-I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Parola chiave, concetto essenziale: umanità, </a:t>
            </a:r>
            <a:r>
              <a:rPr lang="it-IT" sz="24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sopra tutto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Bonera Stefania - IC Borgo San Giacomo - a.s.2016</a:t>
            </a:r>
            <a:endParaRPr lang="en-US" dirty="0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342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68491" y="1295474"/>
            <a:ext cx="1014028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4800" dirty="0">
                <a:latin typeface="Arial" panose="020B0604020202020204" pitchFamily="34" charset="0"/>
                <a:cs typeface="Arial" panose="020B0604020202020204" pitchFamily="34" charset="0"/>
              </a:rPr>
              <a:t>Terreno da cui parte l’animatore digitale</a:t>
            </a:r>
          </a:p>
          <a:p>
            <a:endParaRPr lang="it-IT" dirty="0"/>
          </a:p>
          <a:p>
            <a:endParaRPr lang="it-IT" dirty="0"/>
          </a:p>
          <a:p>
            <a:pPr algn="just"/>
            <a:r>
              <a:rPr lang="it-IT" sz="2400" dirty="0"/>
              <a:t>•	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Una scuola reale con i suoi punti forza e punti deboli. </a:t>
            </a:r>
          </a:p>
          <a:p>
            <a:pPr algn="just"/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•	La scuola e gli insegnanti hanno già le loro competenze relazionali 	che vanno  valorizzate. </a:t>
            </a:r>
          </a:p>
          <a:p>
            <a:pPr algn="just"/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•	L’animatore digitale sarà fortemente condizionato dal contesto, 	dalle 	relazioni che esistono nella scuola, dalle attività che già si 	fanno. </a:t>
            </a:r>
          </a:p>
          <a:p>
            <a:pPr algn="just"/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•	Partire a piccoli passi. L’ottica è quella del miglioramento, della 	novità, dell’investimento.</a:t>
            </a:r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Bonera Stefania - IC Borgo San Giacomo - a.s.2016</a:t>
            </a:r>
            <a:endParaRPr lang="en-US" dirty="0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826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046921" y="1737550"/>
            <a:ext cx="1009815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4800" dirty="0">
                <a:latin typeface="Arial" panose="020B0604020202020204" pitchFamily="34" charset="0"/>
                <a:cs typeface="Arial" panose="020B0604020202020204" pitchFamily="34" charset="0"/>
              </a:rPr>
              <a:t>Piano nazionale scuola digitale</a:t>
            </a:r>
          </a:p>
          <a:p>
            <a:endParaRPr lang="it-IT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•	Ogni scuola avrà un “animatore digitale”, un </a:t>
            </a:r>
          </a:p>
          <a:p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•	docente che, insieme al dirigente scolastico </a:t>
            </a:r>
          </a:p>
          <a:p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•	e al direttore amministrativo, avrà un ruolo </a:t>
            </a:r>
          </a:p>
          <a:p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•	strategico nella diffusione dell’innovazione a </a:t>
            </a:r>
          </a:p>
          <a:p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•	scuola, a partire dai contenuti di questo Piano. </a:t>
            </a:r>
          </a:p>
          <a:p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•	Implica un gruppo che elabora ipotesi su come attivare un progetto.  </a:t>
            </a:r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Bonera Stefania - IC Borgo San Giacomo - a.s.2016</a:t>
            </a:r>
            <a:endParaRPr lang="en-US" dirty="0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742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503584" y="1308726"/>
            <a:ext cx="959457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4800" dirty="0">
                <a:latin typeface="Arial" panose="020B0604020202020204" pitchFamily="34" charset="0"/>
                <a:cs typeface="Arial" panose="020B0604020202020204" pitchFamily="34" charset="0"/>
              </a:rPr>
              <a:t>La scuola digitale </a:t>
            </a:r>
          </a:p>
          <a:p>
            <a:endParaRPr lang="it-IT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•	Ha bisogno anche dei docenti, degli allievi e delle famiglie.  </a:t>
            </a:r>
          </a:p>
          <a:p>
            <a:pPr algn="just"/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•	I progetti possono naufragare perché non è stata pensato uno 	spazio di 	condivisione, di corresponsabilità, di comprensione. I 	progetti non 	possono essere calati dall’alto.  </a:t>
            </a:r>
          </a:p>
          <a:p>
            <a:pPr algn="just"/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•	La scuola è luogo di relazioni, di conflitti, di comunicazioni a volte 	efficaci 	altre volte meno e richiede la cura dei particolari</a:t>
            </a:r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Bonera Stefania - IC Borgo San Giacomo - a.s.2016</a:t>
            </a:r>
            <a:endParaRPr lang="en-US" dirty="0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279184"/>
      </p:ext>
    </p:extLst>
  </p:cSld>
  <p:clrMapOvr>
    <a:masterClrMapping/>
  </p:clrMapOvr>
  <p:transition spd="slow">
    <p:randomBa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776397" y="302352"/>
            <a:ext cx="770114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4800" dirty="0"/>
              <a:t>Obiettivi: 7 parole chiave</a:t>
            </a:r>
          </a:p>
        </p:txBody>
      </p:sp>
      <p:graphicFrame>
        <p:nvGraphicFramePr>
          <p:cNvPr id="4" name="Diagramma 3"/>
          <p:cNvGraphicFramePr/>
          <p:nvPr>
            <p:extLst>
              <p:ext uri="{D42A27DB-BD31-4B8C-83A1-F6EECF244321}">
                <p14:modId xmlns:p14="http://schemas.microsoft.com/office/powerpoint/2010/main" val="3580074873"/>
              </p:ext>
            </p:extLst>
          </p:nvPr>
        </p:nvGraphicFramePr>
        <p:xfrm>
          <a:off x="882414" y="1375057"/>
          <a:ext cx="8128000" cy="2286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ma 4"/>
          <p:cNvGraphicFramePr/>
          <p:nvPr>
            <p:extLst>
              <p:ext uri="{D42A27DB-BD31-4B8C-83A1-F6EECF244321}">
                <p14:modId xmlns:p14="http://schemas.microsoft.com/office/powerpoint/2010/main" val="4002112080"/>
              </p:ext>
            </p:extLst>
          </p:nvPr>
        </p:nvGraphicFramePr>
        <p:xfrm>
          <a:off x="882414" y="3661345"/>
          <a:ext cx="8128000" cy="21266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Rettangolo 5"/>
          <p:cNvSpPr/>
          <p:nvPr/>
        </p:nvSpPr>
        <p:spPr>
          <a:xfrm>
            <a:off x="882414" y="5986894"/>
            <a:ext cx="8128000" cy="403200"/>
          </a:xfrm>
          <a:prstGeom prst="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247843" y="5828363"/>
            <a:ext cx="5694158" cy="475529"/>
          </a:xfrm>
          <a:prstGeom prst="rect">
            <a:avLst/>
          </a:prstGeom>
        </p:spPr>
      </p:pic>
      <p:sp>
        <p:nvSpPr>
          <p:cNvPr id="9" name="CasellaDiTesto 8"/>
          <p:cNvSpPr txBox="1"/>
          <p:nvPr/>
        </p:nvSpPr>
        <p:spPr>
          <a:xfrm>
            <a:off x="1404730" y="5174933"/>
            <a:ext cx="17828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Cooperazione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1404730" y="5881461"/>
            <a:ext cx="14109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Protezione</a:t>
            </a:r>
          </a:p>
        </p:txBody>
      </p:sp>
      <p:sp>
        <p:nvSpPr>
          <p:cNvPr id="13" name="Segnaposto piè di pagina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Bonera Stefania - IC Borgo San Giacomo - a.s.2016</a:t>
            </a:r>
            <a:endParaRPr lang="en-US" dirty="0"/>
          </a:p>
        </p:txBody>
      </p:sp>
      <p:sp>
        <p:nvSpPr>
          <p:cNvPr id="14" name="Segnaposto numero diapositiva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38373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007165" y="2186608"/>
            <a:ext cx="877293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4800" dirty="0">
                <a:latin typeface="Arial" panose="020B0604020202020204" pitchFamily="34" charset="0"/>
                <a:cs typeface="Arial" panose="020B0604020202020204" pitchFamily="34" charset="0"/>
              </a:rPr>
              <a:t>Progettazione</a:t>
            </a:r>
          </a:p>
          <a:p>
            <a:endParaRPr lang="it-IT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sviluppare/consolidare la capacità di progettare il laboratorio formativo,  strumento di formazione interna, in sinergia con le risorse professionali presenti    conoscere e applicare  la didattica con gli EAS </a:t>
            </a:r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Bonera Stefania - IC Borgo San Giacomo - a.s.2016</a:t>
            </a:r>
            <a:endParaRPr lang="en-US" dirty="0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75617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781879" y="1536174"/>
            <a:ext cx="8057321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4800" dirty="0">
                <a:latin typeface="Arial" panose="020B0604020202020204" pitchFamily="34" charset="0"/>
                <a:cs typeface="Arial" panose="020B0604020202020204" pitchFamily="34" charset="0"/>
              </a:rPr>
              <a:t>Ricaduta</a:t>
            </a:r>
          </a:p>
          <a:p>
            <a:endParaRPr lang="it-IT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acquisire/potenziare la pertinente conoscenza delle valenze dell’insegnamento attraverso la tecnologia e delle ricadute nello sviluppo professionale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sviluppare procedure e metodi di analisi che permettano di valutare le attività di formazione, tenendo conto non già dei risultati immediati ma delle ricadute successive”</a:t>
            </a:r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Bonera Stefania - IC Borgo San Giacomo - a.s.2016</a:t>
            </a:r>
            <a:endParaRPr lang="en-US" dirty="0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51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e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98</TotalTime>
  <Words>850</Words>
  <Application>Microsoft Office PowerPoint</Application>
  <PresentationFormat>Widescreen</PresentationFormat>
  <Paragraphs>265</Paragraphs>
  <Slides>33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33</vt:i4>
      </vt:variant>
    </vt:vector>
  </HeadingPairs>
  <TitlesOfParts>
    <vt:vector size="38" baseType="lpstr">
      <vt:lpstr>Arial</vt:lpstr>
      <vt:lpstr>Calibri</vt:lpstr>
      <vt:lpstr>Century Gothic</vt:lpstr>
      <vt:lpstr>Wingdings 3</vt:lpstr>
      <vt:lpstr>Ione</vt:lpstr>
      <vt:lpstr>La competenza relazionale dell’AD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competenza relazionale dell’animatore digitale</dc:title>
  <dc:creator>stefania bonera</dc:creator>
  <cp:lastModifiedBy>stefania bonera</cp:lastModifiedBy>
  <cp:revision>25</cp:revision>
  <dcterms:created xsi:type="dcterms:W3CDTF">2016-06-14T07:41:01Z</dcterms:created>
  <dcterms:modified xsi:type="dcterms:W3CDTF">2016-06-14T09:24:53Z</dcterms:modified>
</cp:coreProperties>
</file>